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5" r:id="rId5"/>
    <p:sldId id="364" r:id="rId6"/>
    <p:sldId id="378" r:id="rId7"/>
    <p:sldId id="379" r:id="rId8"/>
    <p:sldId id="380" r:id="rId9"/>
    <p:sldId id="381" r:id="rId10"/>
    <p:sldId id="382" r:id="rId11"/>
    <p:sldId id="384" r:id="rId12"/>
    <p:sldId id="386" r:id="rId13"/>
    <p:sldId id="387" r:id="rId14"/>
    <p:sldId id="383" r:id="rId15"/>
    <p:sldId id="388" r:id="rId16"/>
    <p:sldId id="389" r:id="rId17"/>
    <p:sldId id="411" r:id="rId18"/>
    <p:sldId id="399" r:id="rId19"/>
    <p:sldId id="390" r:id="rId20"/>
    <p:sldId id="396" r:id="rId21"/>
    <p:sldId id="398" r:id="rId22"/>
    <p:sldId id="401" r:id="rId23"/>
    <p:sldId id="403" r:id="rId24"/>
    <p:sldId id="402" r:id="rId25"/>
    <p:sldId id="405" r:id="rId26"/>
    <p:sldId id="404" r:id="rId27"/>
    <p:sldId id="407" r:id="rId28"/>
    <p:sldId id="412" r:id="rId29"/>
    <p:sldId id="409" r:id="rId30"/>
    <p:sldId id="413" r:id="rId31"/>
    <p:sldId id="280" r:id="rId3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154"/>
    <a:srgbClr val="00AEEF"/>
    <a:srgbClr val="58C9E7"/>
    <a:srgbClr val="F5F5F5"/>
    <a:srgbClr val="FFF2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/>
    <p:restoredTop sz="94745"/>
  </p:normalViewPr>
  <p:slideViewPr>
    <p:cSldViewPr snapToGrid="0">
      <p:cViewPr>
        <p:scale>
          <a:sx n="110" d="100"/>
          <a:sy n="110" d="100"/>
        </p:scale>
        <p:origin x="232" y="8"/>
      </p:cViewPr>
      <p:guideLst>
        <p:guide orient="horz" pos="129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24D2D-186E-9746-A7C2-1F3C317BEAD8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01760-35D5-9C40-A238-8471F211083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9569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5858E-C035-724E-95A8-2B8A8C3E59C6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0D794-BBED-B04F-8FF8-3F855643C37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190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6781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6006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8001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6362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1551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62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1869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2598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5232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153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605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4706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889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294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573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1473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7046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092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142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146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710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051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8949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0D794-BBED-B04F-8FF8-3F855643C374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01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932-C460-5741-88A1-7CBA5A7A4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191E9-BBCC-AD4B-BD69-17181DF42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30CBD-386F-EA4E-A4B1-BC92A7A56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62FA4-7A05-AC49-83E4-5CE61E539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3E560-1A58-9E4C-B1C3-E7923914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325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4161-6F38-8E4E-8EEB-6B5EF566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4F99C-457F-3D48-B08C-283B7BD83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10FF-FB14-8746-9031-7AE3DFA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0C61D-E621-AD4E-965F-C8487EC7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21188-1069-A44E-9F0A-CE7C4638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224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CA19C-9CDF-7044-99FE-CAB34D19E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28E1-D126-C348-B3D4-B1543D3F3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9B32B-C687-7D40-B9B3-EC6D84BB0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4AB-FDCF-7B44-81AD-F7A1BB55C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C872E-540B-E147-9DC2-D962E3EB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862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0578-B766-C14B-A734-91B77C43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FD1F-06B4-8447-9E75-B3E3CAC27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6354B-F13E-1F4B-91F7-5627E206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982DC-347A-2F4A-BF18-3F79547D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39275-180C-B546-BC93-1F29848D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451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7B87-3E31-A848-A777-90E56C6B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DEADD-0EF9-FF41-A34B-D0B6E28F8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1045-7A0A-B34D-8EEA-E3A5C4D7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F7AB6-2229-6B4B-925D-30D73C14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CE185-4687-0646-BF30-81E6B782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214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5E19-4063-AE42-A027-D43C666E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542F-B34E-C747-A710-04D4F955C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ACB14-47FC-0248-9EE0-4AAA4AE7C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E7398-B034-C14F-9A36-2617FA44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1FE0C-896F-2244-8866-F24D1325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5389E-3D9A-B44A-A9FE-837A7732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397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771B-6E47-A54C-8E70-FF85AD9E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14EDC-E2B1-EF49-8E5D-BA46EC036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160A3-49EC-BF4B-A6D0-5674FEBC9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B2AAA-BD95-4144-8A4A-E40F0EC94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AF56C-BE40-CA4A-A2EB-34CE5BE32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2BFEC-6517-604F-A7B1-BB091483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4ACAE-A5FB-4C4D-889F-83AA1597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BF0B7A-FCBF-A84D-B0CD-19E4D18E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097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48294-0EEA-234C-B392-4D6710D4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D1475-8F5B-A044-B331-90BEFA1E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9626F-8646-E24D-98FD-87D4A6A7C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0CB2-78C7-4243-B45E-EFC6D9A4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658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6AF92-392B-6240-8B1A-15BFEDAF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DDE4C-6D86-2341-AE58-E6A7BB98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8B72B-28B1-4745-862F-08B69B2E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858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B3F6-83C5-6D47-A0DC-AE974C635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17C8-F6D2-204F-8BF5-52015C5F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6E5E1-C9AF-6049-87C9-135470D38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4CFF2-7EDB-834B-BBD1-4AAA843AC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4742C-0BF7-5E42-A8CA-6B7B51F5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B54BE-B4B8-2D41-878C-8E583B3F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582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EE13-3A61-2649-B1F9-D42C1A46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98CC0E-3F9F-264A-9B27-2BA423217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18E01-27BB-9A4F-BE76-0B280468D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93891-C655-7141-A9A5-A9B3A220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973A9-E393-534F-8465-DD9DA61B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552A4-8F7E-6343-B1B3-1A5B5286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603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5B42F-9D7E-1C41-B448-F781DC5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8DE27-434B-B341-B9C9-17FCED990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25736-CD5E-A443-8B30-70A36A03F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C3098-3B6E-D446-997A-CAB9970D53BA}" type="datetimeFigureOut">
              <a:rPr lang="sv-SE" smtClean="0"/>
              <a:t>2018-04-24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7AC67-CA14-384B-9645-3F02897F1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3E3A6-0338-2744-B5D3-18D0C805D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8AE67-058B-214D-8183-03F05936AB3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421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16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ny.com/api/products/12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843D6A-E903-8442-8993-5F6153CAF3C1}"/>
              </a:ext>
            </a:extLst>
          </p:cNvPr>
          <p:cNvSpPr/>
          <p:nvPr/>
        </p:nvSpPr>
        <p:spPr>
          <a:xfrm>
            <a:off x="305016" y="289783"/>
            <a:ext cx="11581967" cy="6278433"/>
          </a:xfrm>
          <a:prstGeom prst="rect">
            <a:avLst/>
          </a:prstGeom>
          <a:solidFill>
            <a:srgbClr val="193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E72940-E8C6-0940-AD2A-7EDADF6CE4A1}"/>
              </a:ext>
            </a:extLst>
          </p:cNvPr>
          <p:cNvSpPr/>
          <p:nvPr/>
        </p:nvSpPr>
        <p:spPr>
          <a:xfrm>
            <a:off x="9867166" y="6057558"/>
            <a:ext cx="2246277" cy="55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B0B66-131F-0A44-9F34-1D1B4A1B2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254" y="6311621"/>
            <a:ext cx="1809729" cy="150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7195A3-5A19-8247-BE60-80C84B8EB7FC}"/>
              </a:ext>
            </a:extLst>
          </p:cNvPr>
          <p:cNvSpPr txBox="1"/>
          <p:nvPr/>
        </p:nvSpPr>
        <p:spPr>
          <a:xfrm>
            <a:off x="0" y="4193740"/>
            <a:ext cx="12192000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000" spc="300" dirty="0">
                <a:solidFill>
                  <a:schemeClr val="bg1"/>
                </a:solidFill>
                <a:latin typeface="Gotham Book" panose="02000604030000020004" pitchFamily="2" charset="0"/>
              </a:rPr>
              <a:t>Jonas Stensved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9F264-C3CB-4041-97FB-278FB347C90A}"/>
              </a:ext>
            </a:extLst>
          </p:cNvPr>
          <p:cNvSpPr txBox="1"/>
          <p:nvPr/>
        </p:nvSpPr>
        <p:spPr>
          <a:xfrm>
            <a:off x="1110342" y="1703263"/>
            <a:ext cx="9971313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400" b="1" spc="300" dirty="0" err="1">
                <a:solidFill>
                  <a:srgbClr val="00AEEF"/>
                </a:solidFill>
                <a:latin typeface="Gotham Bold" panose="02000604030000020004" pitchFamily="2" charset="0"/>
              </a:rPr>
              <a:t>OpenAPI</a:t>
            </a:r>
            <a:r>
              <a:rPr lang="sv-SE" sz="4400" b="1" spc="300" dirty="0">
                <a:solidFill>
                  <a:srgbClr val="00AEEF"/>
                </a:solidFill>
                <a:latin typeface="Gotham Bold" panose="02000604030000020004" pitchFamily="2" charset="0"/>
              </a:rPr>
              <a:t> and </a:t>
            </a:r>
            <a:r>
              <a:rPr lang="sv-SE" sz="4400" b="1" spc="300" dirty="0" err="1">
                <a:solidFill>
                  <a:srgbClr val="00AEEF"/>
                </a:solidFill>
                <a:latin typeface="Gotham Bold" panose="02000604030000020004" pitchFamily="2" charset="0"/>
              </a:rPr>
              <a:t>building</a:t>
            </a:r>
            <a:r>
              <a:rPr lang="sv-SE" sz="4400" b="1" spc="300" dirty="0">
                <a:solidFill>
                  <a:srgbClr val="00AEEF"/>
                </a:solidFill>
                <a:latin typeface="Gotham Bold" panose="02000604030000020004" pitchFamily="2" charset="0"/>
              </a:rPr>
              <a:t> an API </a:t>
            </a:r>
            <a:r>
              <a:rPr lang="sv-SE" sz="4400" b="1" spc="300" dirty="0" err="1">
                <a:solidFill>
                  <a:srgbClr val="00AEEF"/>
                </a:solidFill>
                <a:latin typeface="Gotham Bold" panose="02000604030000020004" pitchFamily="2" charset="0"/>
              </a:rPr>
              <a:t>ecosystem</a:t>
            </a:r>
            <a:r>
              <a:rPr lang="sv-SE" sz="4400" b="1" spc="300" dirty="0">
                <a:solidFill>
                  <a:srgbClr val="00AEEF"/>
                </a:solidFill>
                <a:latin typeface="Gotham Bold" panose="02000604030000020004" pitchFamily="2" charset="0"/>
              </a:rPr>
              <a:t> </a:t>
            </a:r>
            <a:r>
              <a:rPr lang="sv-SE" sz="4400" b="1" spc="300" dirty="0" err="1">
                <a:solidFill>
                  <a:srgbClr val="00AEEF"/>
                </a:solidFill>
                <a:latin typeface="Gotham Bold" panose="02000604030000020004" pitchFamily="2" charset="0"/>
              </a:rPr>
              <a:t>within</a:t>
            </a:r>
            <a:r>
              <a:rPr lang="sv-SE" sz="4400" b="1" spc="300" dirty="0">
                <a:solidFill>
                  <a:srgbClr val="00AEEF"/>
                </a:solidFill>
                <a:latin typeface="Gotham Bold" panose="02000604030000020004" pitchFamily="2" charset="0"/>
              </a:rPr>
              <a:t> the </a:t>
            </a:r>
            <a:r>
              <a:rPr lang="sv-SE" sz="4400" b="1" spc="300" dirty="0" err="1">
                <a:solidFill>
                  <a:srgbClr val="00AEEF"/>
                </a:solidFill>
                <a:latin typeface="Gotham Bold" panose="02000604030000020004" pitchFamily="2" charset="0"/>
              </a:rPr>
              <a:t>organization</a:t>
            </a:r>
            <a:endParaRPr lang="sv-SE" sz="4400" b="1" spc="300" dirty="0">
              <a:solidFill>
                <a:srgbClr val="00AEEF"/>
              </a:solidFill>
              <a:latin typeface="Gotham Bold" panose="02000604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80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91530-4DB8-F24A-94AE-D854AFD8A5C3}"/>
              </a:ext>
            </a:extLst>
          </p:cNvPr>
          <p:cNvSpPr txBox="1"/>
          <p:nvPr/>
        </p:nvSpPr>
        <p:spPr>
          <a:xfrm>
            <a:off x="304908" y="860672"/>
            <a:ext cx="11582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4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USING REST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721661" y="1633683"/>
            <a:ext cx="10126526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sv-SE" sz="2400" dirty="0"/>
              <a:t>GET  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api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products?category</a:t>
            </a:r>
            <a:r>
              <a:rPr lang="sv-SE" sz="2400" dirty="0">
                <a:sym typeface="Wingdings" pitchFamily="2" charset="2"/>
              </a:rPr>
              <a:t>=</a:t>
            </a:r>
            <a:r>
              <a:rPr lang="sv-SE" sz="2400" dirty="0" err="1">
                <a:sym typeface="Wingdings" pitchFamily="2" charset="2"/>
              </a:rPr>
              <a:t>dishwashers</a:t>
            </a:r>
            <a:endParaRPr lang="sv-SE" sz="2400" dirty="0"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sv-SE" sz="2400" dirty="0"/>
              <a:t>GET  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api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products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/>
              <a:t>miele-dishwaser-2018</a:t>
            </a:r>
            <a:endParaRPr lang="sv-SE" sz="2400" dirty="0"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sv-SE" sz="2400" dirty="0">
                <a:sym typeface="Wingdings" pitchFamily="2" charset="2"/>
              </a:rPr>
              <a:t>POST /</a:t>
            </a:r>
            <a:r>
              <a:rPr lang="sv-SE" sz="2400" dirty="0" err="1">
                <a:sym typeface="Wingdings" pitchFamily="2" charset="2"/>
              </a:rPr>
              <a:t>api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basketitems</a:t>
            </a:r>
            <a:endParaRPr lang="sv-SE" sz="2400" dirty="0"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sv-SE" sz="2400" dirty="0"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sv-SE" sz="2400" dirty="0"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sv-SE" sz="2400" dirty="0">
                <a:sym typeface="Wingdings" pitchFamily="2" charset="2"/>
              </a:rPr>
              <a:t>POST /</a:t>
            </a:r>
            <a:r>
              <a:rPr lang="sv-SE" sz="2400" dirty="0" err="1">
                <a:sym typeface="Wingdings" pitchFamily="2" charset="2"/>
              </a:rPr>
              <a:t>api</a:t>
            </a:r>
            <a:r>
              <a:rPr lang="sv-SE" sz="2400" dirty="0">
                <a:sym typeface="Wingdings" pitchFamily="2" charset="2"/>
              </a:rPr>
              <a:t>/orders</a:t>
            </a:r>
          </a:p>
          <a:p>
            <a:pPr>
              <a:lnSpc>
                <a:spcPct val="150000"/>
              </a:lnSpc>
            </a:pPr>
            <a:endParaRPr lang="sv-SE" sz="2400" dirty="0"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3664C-B143-2F43-9CE2-EB51DE0D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54" y="3335676"/>
            <a:ext cx="41148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74964-A92E-2544-9EEF-E8697340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854" y="5027573"/>
            <a:ext cx="4343400" cy="1206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68D909-D914-FD46-844E-E86D2AE1442C}"/>
              </a:ext>
            </a:extLst>
          </p:cNvPr>
          <p:cNvSpPr/>
          <p:nvPr/>
        </p:nvSpPr>
        <p:spPr>
          <a:xfrm>
            <a:off x="5797653" y="3613093"/>
            <a:ext cx="546728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dirty="0"/>
              <a:t>← </a:t>
            </a:r>
            <a:r>
              <a:rPr lang="sv-SE" sz="2000" dirty="0" err="1"/>
              <a:t>Here</a:t>
            </a:r>
            <a:r>
              <a:rPr lang="sv-SE" sz="2000" dirty="0"/>
              <a:t> </a:t>
            </a:r>
            <a:r>
              <a:rPr lang="sv-SE" sz="2000" dirty="0" err="1"/>
              <a:t>we’re</a:t>
            </a:r>
            <a:r>
              <a:rPr lang="sv-SE" sz="2000" dirty="0"/>
              <a:t> </a:t>
            </a:r>
            <a:r>
              <a:rPr lang="sv-SE" sz="2000" dirty="0" err="1"/>
              <a:t>using</a:t>
            </a:r>
            <a:r>
              <a:rPr lang="sv-SE" sz="2000" dirty="0"/>
              <a:t> the </a:t>
            </a:r>
            <a:r>
              <a:rPr lang="sv-SE" sz="2000" dirty="0" err="1"/>
              <a:t>body</a:t>
            </a:r>
            <a:r>
              <a:rPr lang="sv-SE" sz="2000" dirty="0"/>
              <a:t> in the POST for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C2E8D-AB2D-5E4D-9269-C856DAAC6FC2}"/>
              </a:ext>
            </a:extLst>
          </p:cNvPr>
          <p:cNvSpPr/>
          <p:nvPr/>
        </p:nvSpPr>
        <p:spPr>
          <a:xfrm>
            <a:off x="5797653" y="5298041"/>
            <a:ext cx="546728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dirty="0"/>
              <a:t>← </a:t>
            </a:r>
            <a:r>
              <a:rPr lang="sv-SE" sz="2000" dirty="0" err="1"/>
              <a:t>Here</a:t>
            </a:r>
            <a:r>
              <a:rPr lang="sv-SE" sz="2000" dirty="0"/>
              <a:t> </a:t>
            </a:r>
            <a:r>
              <a:rPr lang="sv-SE" sz="2000" dirty="0" err="1"/>
              <a:t>we’re</a:t>
            </a:r>
            <a:r>
              <a:rPr lang="sv-SE" sz="2000" dirty="0"/>
              <a:t> </a:t>
            </a:r>
            <a:r>
              <a:rPr lang="sv-SE" sz="2000" dirty="0" err="1"/>
              <a:t>using</a:t>
            </a:r>
            <a:r>
              <a:rPr lang="sv-SE" sz="2000" dirty="0"/>
              <a:t> the </a:t>
            </a:r>
            <a:r>
              <a:rPr lang="sv-SE" sz="2000" dirty="0" err="1"/>
              <a:t>body</a:t>
            </a:r>
            <a:r>
              <a:rPr lang="sv-SE" sz="2000" dirty="0"/>
              <a:t> in the POST for data</a:t>
            </a:r>
          </a:p>
        </p:txBody>
      </p:sp>
    </p:spTree>
    <p:extLst>
      <p:ext uri="{BB962C8B-B14F-4D97-AF65-F5344CB8AC3E}">
        <p14:creationId xmlns:p14="http://schemas.microsoft.com/office/powerpoint/2010/main" val="306094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4300310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91530-4DB8-F24A-94AE-D854AFD8A5C3}"/>
              </a:ext>
            </a:extLst>
          </p:cNvPr>
          <p:cNvSpPr txBox="1"/>
          <p:nvPr/>
        </p:nvSpPr>
        <p:spPr>
          <a:xfrm>
            <a:off x="721661" y="873665"/>
            <a:ext cx="68640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24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REST API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2C441-C167-3B46-A3A7-2ADD7E98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59" y="1403349"/>
            <a:ext cx="6794500" cy="4051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9047FD-1E04-F149-99A5-820D1BCB0DED}"/>
              </a:ext>
            </a:extLst>
          </p:cNvPr>
          <p:cNvSpPr/>
          <p:nvPr/>
        </p:nvSpPr>
        <p:spPr>
          <a:xfrm>
            <a:off x="789124" y="1799654"/>
            <a:ext cx="3404924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Not </a:t>
            </a:r>
            <a:r>
              <a:rPr lang="sv-SE" sz="2000" dirty="0" err="1"/>
              <a:t>designed</a:t>
            </a:r>
            <a:r>
              <a:rPr lang="sv-SE" sz="2000" dirty="0"/>
              <a:t> </a:t>
            </a:r>
            <a:r>
              <a:rPr lang="sv-SE" sz="2000" dirty="0" err="1"/>
              <a:t>after</a:t>
            </a:r>
            <a:r>
              <a:rPr lang="sv-SE" sz="2000" dirty="0"/>
              <a:t> to </a:t>
            </a:r>
            <a:r>
              <a:rPr lang="sv-SE" sz="2000" dirty="0" err="1"/>
              <a:t>who</a:t>
            </a:r>
            <a:r>
              <a:rPr lang="sv-SE" sz="2000" dirty="0"/>
              <a:t> is </a:t>
            </a:r>
            <a:r>
              <a:rPr lang="sv-SE" sz="2000" dirty="0" err="1"/>
              <a:t>consuming</a:t>
            </a:r>
            <a:r>
              <a:rPr lang="sv-SE" sz="2000" dirty="0"/>
              <a:t> the data </a:t>
            </a:r>
            <a:r>
              <a:rPr lang="sv-SE" sz="2000" dirty="0" err="1"/>
              <a:t>but</a:t>
            </a:r>
            <a:r>
              <a:rPr lang="sv-SE" sz="2000" dirty="0"/>
              <a:t> </a:t>
            </a:r>
            <a:r>
              <a:rPr lang="sv-SE" sz="2000" dirty="0" err="1"/>
              <a:t>after</a:t>
            </a:r>
            <a:r>
              <a:rPr lang="sv-SE" sz="2000" dirty="0"/>
              <a:t> the data </a:t>
            </a:r>
            <a:r>
              <a:rPr lang="sv-SE" sz="2000" dirty="0" err="1"/>
              <a:t>itself</a:t>
            </a:r>
            <a:endParaRPr lang="sv-S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Same URL </a:t>
            </a:r>
            <a:r>
              <a:rPr lang="sv-SE" sz="2000" dirty="0" err="1"/>
              <a:t>behave</a:t>
            </a:r>
            <a:r>
              <a:rPr lang="sv-SE" sz="2000" dirty="0"/>
              <a:t> different </a:t>
            </a:r>
            <a:r>
              <a:rPr lang="sv-SE" sz="2000" dirty="0" err="1"/>
              <a:t>depnding</a:t>
            </a:r>
            <a:r>
              <a:rPr lang="sv-SE" sz="2000" dirty="0"/>
              <a:t> on the http verb (GET, POST, DELETE </a:t>
            </a:r>
            <a:r>
              <a:rPr lang="sv-SE" sz="2000" dirty="0" err="1"/>
              <a:t>etc</a:t>
            </a:r>
            <a:r>
              <a:rPr lang="sv-SE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44109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1032737" y="2026467"/>
            <a:ext cx="10126526" cy="2897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800" dirty="0" err="1"/>
              <a:t>Now</a:t>
            </a:r>
            <a:r>
              <a:rPr lang="sv-SE" sz="2800" dirty="0"/>
              <a:t> the </a:t>
            </a:r>
            <a:r>
              <a:rPr lang="sv-SE" sz="2800" dirty="0" err="1"/>
              <a:t>client</a:t>
            </a:r>
            <a:r>
              <a:rPr lang="sv-SE" sz="2800" dirty="0"/>
              <a:t> calls and </a:t>
            </a:r>
            <a:r>
              <a:rPr lang="sv-SE" sz="2800" dirty="0" err="1"/>
              <a:t>says</a:t>
            </a:r>
            <a:r>
              <a:rPr lang="sv-SE" sz="2800" dirty="0"/>
              <a:t>: </a:t>
            </a:r>
          </a:p>
          <a:p>
            <a:pPr algn="ctr">
              <a:lnSpc>
                <a:spcPct val="150000"/>
              </a:lnSpc>
            </a:pPr>
            <a:endParaRPr lang="sv-SE" sz="2400" dirty="0"/>
          </a:p>
          <a:p>
            <a:pPr algn="ctr">
              <a:lnSpc>
                <a:spcPct val="150000"/>
              </a:lnSpc>
            </a:pPr>
            <a:r>
              <a:rPr lang="sv-SE" sz="2400" b="1" dirty="0"/>
              <a:t>”</a:t>
            </a:r>
            <a:r>
              <a:rPr lang="sv-SE" sz="2400" b="1" dirty="0" err="1"/>
              <a:t>Hey</a:t>
            </a:r>
            <a:r>
              <a:rPr lang="sv-SE" sz="2400" b="1" dirty="0"/>
              <a:t>, </a:t>
            </a:r>
            <a:r>
              <a:rPr lang="sv-SE" sz="2400" b="1" dirty="0" err="1"/>
              <a:t>we</a:t>
            </a:r>
            <a:r>
              <a:rPr lang="sv-SE" sz="2400" b="1" dirty="0"/>
              <a:t> </a:t>
            </a:r>
            <a:r>
              <a:rPr lang="sv-SE" sz="2400" b="1" dirty="0" err="1"/>
              <a:t>need</a:t>
            </a:r>
            <a:r>
              <a:rPr lang="sv-SE" sz="2400" b="1" dirty="0"/>
              <a:t> to list all </a:t>
            </a:r>
            <a:r>
              <a:rPr lang="sv-SE" sz="2400" b="1" dirty="0" err="1"/>
              <a:t>users</a:t>
            </a:r>
            <a:r>
              <a:rPr lang="sv-SE" sz="2400" b="1" dirty="0"/>
              <a:t> </a:t>
            </a:r>
            <a:r>
              <a:rPr lang="sv-SE" sz="2400" b="1" dirty="0" err="1"/>
              <a:t>with</a:t>
            </a:r>
            <a:r>
              <a:rPr lang="sv-SE" sz="2400" b="1" dirty="0"/>
              <a:t> </a:t>
            </a:r>
            <a:r>
              <a:rPr lang="sv-SE" sz="2400" b="1" dirty="0" err="1"/>
              <a:t>items</a:t>
            </a:r>
            <a:r>
              <a:rPr lang="sv-SE" sz="2400" b="1" dirty="0"/>
              <a:t> in </a:t>
            </a:r>
            <a:r>
              <a:rPr lang="sv-SE" sz="2400" b="1" dirty="0" err="1"/>
              <a:t>their</a:t>
            </a:r>
            <a:r>
              <a:rPr lang="sv-SE" sz="2400" b="1" dirty="0"/>
              <a:t> </a:t>
            </a:r>
            <a:r>
              <a:rPr lang="sv-SE" sz="2400" b="1" dirty="0" err="1"/>
              <a:t>baset</a:t>
            </a:r>
            <a:r>
              <a:rPr lang="sv-SE" sz="2400" b="1" dirty="0"/>
              <a:t> to </a:t>
            </a:r>
            <a:r>
              <a:rPr lang="sv-SE" sz="2400" b="1" dirty="0" err="1"/>
              <a:t>send</a:t>
            </a:r>
            <a:r>
              <a:rPr lang="sv-SE" sz="2400" b="1" dirty="0"/>
              <a:t> a </a:t>
            </a:r>
            <a:r>
              <a:rPr lang="sv-SE" sz="2400" b="1" dirty="0" err="1"/>
              <a:t>reminder</a:t>
            </a:r>
            <a:r>
              <a:rPr lang="sv-SE" sz="2400" b="1" dirty="0"/>
              <a:t> </a:t>
            </a:r>
            <a:r>
              <a:rPr lang="sv-SE" sz="2400" b="1" dirty="0" err="1"/>
              <a:t>about</a:t>
            </a:r>
            <a:r>
              <a:rPr lang="sv-SE" sz="2400" b="1" dirty="0"/>
              <a:t> the </a:t>
            </a:r>
            <a:r>
              <a:rPr lang="sv-SE" sz="2400" b="1" dirty="0" err="1"/>
              <a:t>product</a:t>
            </a:r>
            <a:r>
              <a:rPr lang="sv-SE" sz="2400" b="1" dirty="0"/>
              <a:t> </a:t>
            </a:r>
            <a:r>
              <a:rPr lang="sv-SE" sz="2400" b="1" dirty="0" err="1"/>
              <a:t>name</a:t>
            </a:r>
            <a:r>
              <a:rPr lang="sv-SE" sz="2400" b="1" dirty="0"/>
              <a:t> to </a:t>
            </a:r>
            <a:r>
              <a:rPr lang="sv-SE" sz="2400" b="1" dirty="0" err="1"/>
              <a:t>increase</a:t>
            </a:r>
            <a:r>
              <a:rPr lang="sv-SE" sz="2400" b="1" dirty="0"/>
              <a:t> </a:t>
            </a:r>
            <a:r>
              <a:rPr lang="sv-SE" sz="2400" b="1" dirty="0" err="1"/>
              <a:t>sales</a:t>
            </a:r>
            <a:r>
              <a:rPr lang="sv-SE" sz="2400" b="1" dirty="0"/>
              <a:t>. </a:t>
            </a:r>
            <a:r>
              <a:rPr lang="sv-SE" sz="2400" b="1" dirty="0" err="1"/>
              <a:t>What</a:t>
            </a:r>
            <a:r>
              <a:rPr lang="sv-SE" sz="2400" b="1" dirty="0"/>
              <a:t> endpoint </a:t>
            </a:r>
            <a:r>
              <a:rPr lang="sv-SE" sz="2400" b="1" dirty="0" err="1"/>
              <a:t>should</a:t>
            </a:r>
            <a:r>
              <a:rPr lang="sv-SE" sz="2400" b="1" dirty="0"/>
              <a:t> </a:t>
            </a:r>
            <a:r>
              <a:rPr lang="sv-SE" sz="2400" b="1" dirty="0" err="1"/>
              <a:t>we</a:t>
            </a:r>
            <a:r>
              <a:rPr lang="sv-SE" sz="2400" b="1" dirty="0"/>
              <a:t> </a:t>
            </a:r>
            <a:r>
              <a:rPr lang="sv-SE" sz="2400" b="1" dirty="0" err="1"/>
              <a:t>use</a:t>
            </a:r>
            <a:r>
              <a:rPr lang="sv-SE" sz="2400" b="1" dirty="0"/>
              <a:t>?”</a:t>
            </a:r>
            <a:endParaRPr lang="sv-SE" sz="2400" dirty="0"/>
          </a:p>
          <a:p>
            <a:pPr algn="ctr">
              <a:lnSpc>
                <a:spcPct val="150000"/>
              </a:lnSpc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4160795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1032737" y="1369406"/>
            <a:ext cx="10126526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800" b="1" dirty="0"/>
              <a:t>If </a:t>
            </a:r>
            <a:r>
              <a:rPr lang="sv-SE" sz="2800" b="1" dirty="0" err="1"/>
              <a:t>using</a:t>
            </a:r>
            <a:r>
              <a:rPr lang="sv-SE" sz="2800" b="1" dirty="0"/>
              <a:t> RPC, </a:t>
            </a:r>
            <a:r>
              <a:rPr lang="sv-SE" sz="2800" b="1" dirty="0" err="1"/>
              <a:t>where</a:t>
            </a:r>
            <a:r>
              <a:rPr lang="sv-SE" sz="2800" b="1" dirty="0"/>
              <a:t> is </a:t>
            </a:r>
            <a:r>
              <a:rPr lang="sv-SE" sz="2800" b="1" dirty="0" err="1"/>
              <a:t>our</a:t>
            </a:r>
            <a:r>
              <a:rPr lang="sv-SE" sz="2800" b="1" dirty="0"/>
              <a:t> endpoint and </a:t>
            </a:r>
            <a:r>
              <a:rPr lang="sv-SE" sz="2800" b="1" dirty="0" err="1"/>
              <a:t>what</a:t>
            </a:r>
            <a:r>
              <a:rPr lang="sv-SE" sz="2800" b="1" dirty="0"/>
              <a:t> data do </a:t>
            </a:r>
            <a:r>
              <a:rPr lang="sv-SE" sz="2800" b="1" dirty="0" err="1"/>
              <a:t>we</a:t>
            </a:r>
            <a:r>
              <a:rPr lang="sv-SE" sz="2800" b="1" dirty="0"/>
              <a:t> get back?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E721A-E6B0-DC42-813D-4228A6FEB43A}"/>
              </a:ext>
            </a:extLst>
          </p:cNvPr>
          <p:cNvSpPr/>
          <p:nvPr/>
        </p:nvSpPr>
        <p:spPr>
          <a:xfrm>
            <a:off x="3381375" y="2566614"/>
            <a:ext cx="5429250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/>
              <a:t>/</a:t>
            </a:r>
            <a:r>
              <a:rPr lang="sv-SE" sz="2400" dirty="0" err="1"/>
              <a:t>api</a:t>
            </a:r>
            <a:r>
              <a:rPr lang="sv-SE" sz="2400" dirty="0"/>
              <a:t>/</a:t>
            </a:r>
            <a:r>
              <a:rPr lang="sv-SE" sz="2400" dirty="0" err="1"/>
              <a:t>GetProductsInBasketsForAllUsers</a:t>
            </a:r>
            <a:r>
              <a:rPr lang="sv-SE" sz="2400" dirty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/>
              <a:t>/</a:t>
            </a:r>
            <a:r>
              <a:rPr lang="sv-SE" sz="2400" dirty="0" err="1"/>
              <a:t>api</a:t>
            </a:r>
            <a:r>
              <a:rPr lang="sv-SE" sz="2400" dirty="0"/>
              <a:t>/</a:t>
            </a:r>
            <a:r>
              <a:rPr lang="sv-SE" sz="2400" dirty="0" err="1"/>
              <a:t>GetBasketItems</a:t>
            </a:r>
            <a:r>
              <a:rPr lang="sv-SE" sz="2400" dirty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/>
              <a:t>/</a:t>
            </a:r>
            <a:r>
              <a:rPr lang="sv-SE" sz="2400" dirty="0" err="1"/>
              <a:t>api</a:t>
            </a:r>
            <a:r>
              <a:rPr lang="sv-SE" sz="2400" dirty="0"/>
              <a:t>/</a:t>
            </a:r>
            <a:r>
              <a:rPr lang="sv-SE" sz="2400" dirty="0" err="1"/>
              <a:t>GetItemsInAllBaskets</a:t>
            </a:r>
            <a:r>
              <a:rPr lang="sv-SE" sz="2400" dirty="0"/>
              <a:t>?</a:t>
            </a:r>
          </a:p>
          <a:p>
            <a:pPr>
              <a:lnSpc>
                <a:spcPct val="150000"/>
              </a:lnSpc>
            </a:pPr>
            <a:endParaRPr lang="sv-SE" sz="2400" dirty="0"/>
          </a:p>
          <a:p>
            <a:pPr>
              <a:lnSpc>
                <a:spcPct val="150000"/>
              </a:lnSpc>
            </a:pPr>
            <a:r>
              <a:rPr lang="sv-SE" sz="2400" dirty="0" err="1"/>
              <a:t>Response</a:t>
            </a:r>
            <a:r>
              <a:rPr lang="sv-SE" sz="2400" dirty="0"/>
              <a:t> format?</a:t>
            </a:r>
          </a:p>
          <a:p>
            <a:pPr>
              <a:lnSpc>
                <a:spcPct val="150000"/>
              </a:lnSpc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1242513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sz="3600" dirty="0">
              <a:solidFill>
                <a:srgbClr val="00AEEF"/>
              </a:solidFill>
              <a:sym typeface="Wingdings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1088493" y="775788"/>
            <a:ext cx="1012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YOU CAN AUTO GENERATE YOUR API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EACBEB-E01B-324D-8001-0A65D687ABCC}"/>
              </a:ext>
            </a:extLst>
          </p:cNvPr>
          <p:cNvSpPr/>
          <p:nvPr/>
        </p:nvSpPr>
        <p:spPr>
          <a:xfrm>
            <a:off x="1203016" y="3218022"/>
            <a:ext cx="1357033" cy="1357033"/>
          </a:xfrm>
          <a:prstGeom prst="ellipse">
            <a:avLst/>
          </a:prstGeom>
          <a:noFill/>
          <a:ln w="47625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REST API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C8E703-7DDC-CB4D-BD70-0CB89ACBC015}"/>
              </a:ext>
            </a:extLst>
          </p:cNvPr>
          <p:cNvCxnSpPr>
            <a:cxnSpLocks/>
          </p:cNvCxnSpPr>
          <p:nvPr/>
        </p:nvCxnSpPr>
        <p:spPr>
          <a:xfrm>
            <a:off x="5754611" y="3933612"/>
            <a:ext cx="1295791" cy="0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5B6912A-3BDA-4240-95AE-36FA2459F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467" y="3598508"/>
            <a:ext cx="1977328" cy="596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5A81BC-4BA1-6547-BA9B-8E18BC163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855" y="2700741"/>
            <a:ext cx="3775783" cy="25891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6A5F8C7-8017-E04A-8C38-E4E426F3095B}"/>
              </a:ext>
            </a:extLst>
          </p:cNvPr>
          <p:cNvSpPr/>
          <p:nvPr/>
        </p:nvSpPr>
        <p:spPr>
          <a:xfrm>
            <a:off x="3381375" y="1331381"/>
            <a:ext cx="542925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400" dirty="0"/>
              <a:t>(</a:t>
            </a:r>
            <a:r>
              <a:rPr lang="sv-SE" sz="2400" dirty="0" err="1"/>
              <a:t>Usable</a:t>
            </a:r>
            <a:r>
              <a:rPr lang="sv-SE" sz="2400" dirty="0"/>
              <a:t> for humans, </a:t>
            </a:r>
            <a:r>
              <a:rPr lang="sv-SE" sz="2400" dirty="0" err="1"/>
              <a:t>friends</a:t>
            </a:r>
            <a:r>
              <a:rPr lang="sv-SE" sz="2400" dirty="0"/>
              <a:t> and </a:t>
            </a:r>
            <a:r>
              <a:rPr lang="sv-SE" sz="2400" dirty="0" err="1"/>
              <a:t>family</a:t>
            </a:r>
            <a:r>
              <a:rPr lang="sv-SE" sz="24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5D5FB1-E1B5-DF45-8087-A2C6157F5BF6}"/>
              </a:ext>
            </a:extLst>
          </p:cNvPr>
          <p:cNvSpPr/>
          <p:nvPr/>
        </p:nvSpPr>
        <p:spPr>
          <a:xfrm>
            <a:off x="2712486" y="3542594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4000" dirty="0">
                <a:solidFill>
                  <a:srgbClr val="00AEEF"/>
                </a:solidFill>
                <a:sym typeface="Wingdings" pitchFamily="2" charset="2"/>
              </a:rPr>
              <a:t>+</a:t>
            </a:r>
            <a:endParaRPr lang="sv-SE" sz="4000" dirty="0"/>
          </a:p>
        </p:txBody>
      </p:sp>
    </p:spTree>
    <p:extLst>
      <p:ext uri="{BB962C8B-B14F-4D97-AF65-F5344CB8AC3E}">
        <p14:creationId xmlns:p14="http://schemas.microsoft.com/office/powerpoint/2010/main" val="114357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5925313" y="353568"/>
            <a:ext cx="59740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RECOMMENDED TOOLS FOR AUTOGENERATING OPENAPI SPECIFICATION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A5F8C7-8017-E04A-8C38-E4E426F3095B}"/>
              </a:ext>
            </a:extLst>
          </p:cNvPr>
          <p:cNvSpPr/>
          <p:nvPr/>
        </p:nvSpPr>
        <p:spPr>
          <a:xfrm>
            <a:off x="5925313" y="2086588"/>
            <a:ext cx="6055232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Using</a:t>
            </a:r>
            <a:r>
              <a:rPr lang="sv-SE" sz="2400" dirty="0"/>
              <a:t> </a:t>
            </a:r>
            <a:r>
              <a:rPr lang="sv-SE" sz="2400" dirty="0" err="1"/>
              <a:t>Swashbuckle</a:t>
            </a:r>
            <a:r>
              <a:rPr lang="sv-SE" sz="2400" dirty="0"/>
              <a:t>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can</a:t>
            </a:r>
            <a:r>
              <a:rPr lang="sv-SE" sz="2400" dirty="0"/>
              <a:t> </a:t>
            </a:r>
            <a:r>
              <a:rPr lang="sv-SE" sz="2400" dirty="0" err="1"/>
              <a:t>generate</a:t>
            </a:r>
            <a:r>
              <a:rPr lang="sv-SE" sz="2400" dirty="0"/>
              <a:t> </a:t>
            </a:r>
            <a:r>
              <a:rPr lang="sv-SE" sz="2400" dirty="0" err="1"/>
              <a:t>swagger</a:t>
            </a:r>
            <a:r>
              <a:rPr lang="sv-SE" sz="2400" dirty="0"/>
              <a:t> from </a:t>
            </a:r>
            <a:r>
              <a:rPr lang="sv-SE" sz="2400" dirty="0" err="1"/>
              <a:t>your</a:t>
            </a:r>
            <a:r>
              <a:rPr lang="sv-SE" sz="2400" dirty="0"/>
              <a:t> </a:t>
            </a:r>
            <a:r>
              <a:rPr lang="sv-SE" sz="2400" dirty="0" err="1"/>
              <a:t>existing</a:t>
            </a:r>
            <a:r>
              <a:rPr lang="sv-SE" sz="2400" dirty="0"/>
              <a:t> API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Add</a:t>
            </a:r>
            <a:r>
              <a:rPr lang="sv-SE" sz="2400" dirty="0"/>
              <a:t> XML </a:t>
            </a:r>
            <a:r>
              <a:rPr lang="sv-SE" sz="2400" dirty="0" err="1"/>
              <a:t>comments</a:t>
            </a:r>
            <a:r>
              <a:rPr lang="sv-SE" sz="2400" dirty="0"/>
              <a:t> in </a:t>
            </a:r>
            <a:r>
              <a:rPr lang="sv-SE" sz="2400" dirty="0" err="1"/>
              <a:t>code</a:t>
            </a:r>
            <a:r>
              <a:rPr lang="sv-SE" sz="2400" dirty="0"/>
              <a:t> and get all info in the API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Your</a:t>
            </a:r>
            <a:r>
              <a:rPr lang="sv-SE" sz="2400" dirty="0"/>
              <a:t> API is </a:t>
            </a:r>
            <a:r>
              <a:rPr lang="sv-SE" sz="2400" dirty="0" err="1"/>
              <a:t>self-documented</a:t>
            </a:r>
            <a:r>
              <a:rPr lang="sv-SE" sz="2400" dirty="0"/>
              <a:t> </a:t>
            </a:r>
            <a:r>
              <a:rPr lang="sv-SE" sz="2400" dirty="0" err="1"/>
              <a:t>directly</a:t>
            </a:r>
            <a:r>
              <a:rPr lang="sv-SE" sz="2400" dirty="0"/>
              <a:t> from </a:t>
            </a:r>
            <a:r>
              <a:rPr lang="sv-SE" sz="2400" dirty="0" err="1"/>
              <a:t>code</a:t>
            </a:r>
            <a:r>
              <a:rPr lang="sv-SE" sz="2400" dirty="0"/>
              <a:t> </a:t>
            </a:r>
            <a:r>
              <a:rPr lang="sv-SE" sz="2400" dirty="0" err="1"/>
              <a:t>each</a:t>
            </a:r>
            <a:r>
              <a:rPr lang="sv-SE" sz="2400" dirty="0"/>
              <a:t> </a:t>
            </a:r>
            <a:r>
              <a:rPr lang="sv-SE" sz="2400" dirty="0" err="1"/>
              <a:t>time</a:t>
            </a:r>
            <a:r>
              <a:rPr lang="sv-SE" sz="2400" dirty="0"/>
              <a:t>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update</a:t>
            </a:r>
            <a:endParaRPr lang="sv-SE" sz="2400" dirty="0"/>
          </a:p>
          <a:p>
            <a:pPr>
              <a:lnSpc>
                <a:spcPct val="150000"/>
              </a:lnSpc>
            </a:pPr>
            <a:endParaRPr lang="sv-SE" sz="2400" dirty="0"/>
          </a:p>
          <a:p>
            <a:pPr>
              <a:lnSpc>
                <a:spcPct val="150000"/>
              </a:lnSpc>
            </a:pPr>
            <a:endParaRPr lang="sv-SE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EF2C3-5E15-4646-B6D8-BD44C276C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98"/>
          <a:stretch/>
        </p:blipFill>
        <p:spPr>
          <a:xfrm>
            <a:off x="365807" y="353568"/>
            <a:ext cx="5084017" cy="620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1032737" y="1139937"/>
            <a:ext cx="10126526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800" b="1" dirty="0" err="1"/>
              <a:t>Using</a:t>
            </a:r>
            <a:r>
              <a:rPr lang="sv-SE" sz="2800" b="1" dirty="0"/>
              <a:t> REST it is </a:t>
            </a:r>
            <a:r>
              <a:rPr lang="sv-SE" sz="2800" b="1" dirty="0" err="1"/>
              <a:t>easy</a:t>
            </a:r>
            <a:r>
              <a:rPr lang="sv-SE" sz="2800" b="1" dirty="0"/>
              <a:t> </a:t>
            </a:r>
            <a:r>
              <a:rPr lang="sv-SE" sz="2800" b="1" dirty="0" err="1"/>
              <a:t>because</a:t>
            </a:r>
            <a:r>
              <a:rPr lang="sv-SE" sz="2800" b="1" dirty="0"/>
              <a:t> </a:t>
            </a:r>
            <a:r>
              <a:rPr lang="sv-SE" sz="2800" b="1" dirty="0" err="1"/>
              <a:t>we</a:t>
            </a:r>
            <a:r>
              <a:rPr lang="sv-SE" sz="2800" b="1" dirty="0"/>
              <a:t> </a:t>
            </a:r>
            <a:r>
              <a:rPr lang="sv-SE" sz="2800" b="1" dirty="0" err="1"/>
              <a:t>have</a:t>
            </a:r>
            <a:r>
              <a:rPr lang="sv-SE" sz="2800" b="1" dirty="0"/>
              <a:t> a </a:t>
            </a:r>
            <a:r>
              <a:rPr lang="sv-SE" sz="2800" b="1" dirty="0" err="1"/>
              <a:t>structure</a:t>
            </a:r>
            <a:r>
              <a:rPr lang="sv-SE" sz="2800" b="1" dirty="0"/>
              <a:t>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E721A-E6B0-DC42-813D-4228A6FEB43A}"/>
              </a:ext>
            </a:extLst>
          </p:cNvPr>
          <p:cNvSpPr/>
          <p:nvPr/>
        </p:nvSpPr>
        <p:spPr>
          <a:xfrm>
            <a:off x="1032737" y="2079245"/>
            <a:ext cx="10126526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400" dirty="0" err="1">
                <a:sym typeface="Wingdings" pitchFamily="2" charset="2"/>
              </a:rPr>
              <a:t>We</a:t>
            </a:r>
            <a:r>
              <a:rPr lang="sv-SE" sz="2400" dirty="0">
                <a:sym typeface="Wingdings" pitchFamily="2" charset="2"/>
              </a:rPr>
              <a:t> sent data to the API </a:t>
            </a:r>
            <a:r>
              <a:rPr lang="sv-SE" sz="2400" dirty="0" err="1">
                <a:sym typeface="Wingdings" pitchFamily="2" charset="2"/>
              </a:rPr>
              <a:t>using</a:t>
            </a:r>
            <a:r>
              <a:rPr lang="sv-SE" sz="2400" dirty="0">
                <a:sym typeface="Wingdings" pitchFamily="2" charset="2"/>
              </a:rPr>
              <a:t> </a:t>
            </a:r>
            <a:r>
              <a:rPr lang="sv-SE" sz="2400" b="1" dirty="0">
                <a:sym typeface="Wingdings" pitchFamily="2" charset="2"/>
              </a:rPr>
              <a:t>POST</a:t>
            </a:r>
            <a:r>
              <a:rPr lang="sv-SE" sz="2400" dirty="0">
                <a:sym typeface="Wingdings" pitchFamily="2" charset="2"/>
              </a:rPr>
              <a:t> to /</a:t>
            </a:r>
            <a:r>
              <a:rPr lang="sv-SE" sz="2400" dirty="0" err="1">
                <a:sym typeface="Wingdings" pitchFamily="2" charset="2"/>
              </a:rPr>
              <a:t>api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basketitems</a:t>
            </a:r>
            <a:r>
              <a:rPr lang="sv-SE" sz="2400" dirty="0">
                <a:sym typeface="Wingdings" pitchFamily="2" charset="2"/>
              </a:rPr>
              <a:t> so </a:t>
            </a:r>
            <a:r>
              <a:rPr lang="sv-SE" sz="2400" dirty="0" err="1">
                <a:sym typeface="Wingdings" pitchFamily="2" charset="2"/>
              </a:rPr>
              <a:t>we</a:t>
            </a:r>
            <a:r>
              <a:rPr lang="sv-SE" sz="2400" dirty="0">
                <a:sym typeface="Wingdings" pitchFamily="2" charset="2"/>
              </a:rPr>
              <a:t> </a:t>
            </a:r>
            <a:r>
              <a:rPr lang="sv-SE" sz="2400" dirty="0" err="1">
                <a:sym typeface="Wingdings" pitchFamily="2" charset="2"/>
              </a:rPr>
              <a:t>only</a:t>
            </a:r>
            <a:r>
              <a:rPr lang="sv-SE" sz="2400" dirty="0">
                <a:sym typeface="Wingdings" pitchFamily="2" charset="2"/>
              </a:rPr>
              <a:t> </a:t>
            </a:r>
            <a:r>
              <a:rPr lang="sv-SE" sz="2400" dirty="0" err="1">
                <a:sym typeface="Wingdings" pitchFamily="2" charset="2"/>
              </a:rPr>
              <a:t>need</a:t>
            </a:r>
            <a:r>
              <a:rPr lang="sv-SE" sz="2400" dirty="0">
                <a:sym typeface="Wingdings" pitchFamily="2" charset="2"/>
              </a:rPr>
              <a:t> to </a:t>
            </a:r>
            <a:r>
              <a:rPr lang="sv-SE" sz="2400" dirty="0" err="1">
                <a:sym typeface="Wingdings" pitchFamily="2" charset="2"/>
              </a:rPr>
              <a:t>fetch</a:t>
            </a:r>
            <a:r>
              <a:rPr lang="sv-SE" sz="2400" dirty="0">
                <a:sym typeface="Wingdings" pitchFamily="2" charset="2"/>
              </a:rPr>
              <a:t> the data </a:t>
            </a:r>
            <a:r>
              <a:rPr lang="sv-SE" sz="2400" dirty="0" err="1">
                <a:sym typeface="Wingdings" pitchFamily="2" charset="2"/>
              </a:rPr>
              <a:t>with</a:t>
            </a:r>
            <a:r>
              <a:rPr lang="sv-SE" sz="2400" dirty="0">
                <a:sym typeface="Wingdings" pitchFamily="2" charset="2"/>
              </a:rPr>
              <a:t> a </a:t>
            </a:r>
            <a:r>
              <a:rPr lang="sv-SE" sz="2400" b="1" dirty="0">
                <a:sym typeface="Wingdings" pitchFamily="2" charset="2"/>
              </a:rPr>
              <a:t>GET</a:t>
            </a:r>
            <a:r>
              <a:rPr lang="sv-SE" sz="2400" dirty="0">
                <a:sym typeface="Wingdings" pitchFamily="2" charset="2"/>
              </a:rPr>
              <a:t> to the same </a:t>
            </a:r>
            <a:r>
              <a:rPr lang="sv-SE" sz="2400" dirty="0" err="1">
                <a:sym typeface="Wingdings" pitchFamily="2" charset="2"/>
              </a:rPr>
              <a:t>url</a:t>
            </a:r>
            <a:r>
              <a:rPr lang="sv-SE" sz="2400" dirty="0">
                <a:sym typeface="Wingdings" pitchFamily="2" charset="2"/>
              </a:rPr>
              <a:t> to get ALL </a:t>
            </a:r>
            <a:r>
              <a:rPr lang="sv-SE" sz="2400" dirty="0" err="1">
                <a:sym typeface="Wingdings" pitchFamily="2" charset="2"/>
              </a:rPr>
              <a:t>basketitems</a:t>
            </a:r>
            <a:r>
              <a:rPr lang="sv-SE" sz="24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sv-SE" sz="24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sv-SE" sz="2400" dirty="0" err="1">
                <a:sym typeface="Wingdings" pitchFamily="2" charset="2"/>
              </a:rPr>
              <a:t>What</a:t>
            </a:r>
            <a:r>
              <a:rPr lang="sv-SE" sz="2400" dirty="0">
                <a:sym typeface="Wingdings" pitchFamily="2" charset="2"/>
              </a:rPr>
              <a:t> do </a:t>
            </a:r>
            <a:r>
              <a:rPr lang="sv-SE" sz="2400" dirty="0" err="1">
                <a:sym typeface="Wingdings" pitchFamily="2" charset="2"/>
              </a:rPr>
              <a:t>we</a:t>
            </a:r>
            <a:r>
              <a:rPr lang="sv-SE" sz="2400" dirty="0">
                <a:sym typeface="Wingdings" pitchFamily="2" charset="2"/>
              </a:rPr>
              <a:t> get back? – The same </a:t>
            </a:r>
            <a:r>
              <a:rPr lang="sv-SE" sz="2400" dirty="0" err="1">
                <a:sym typeface="Wingdings" pitchFamily="2" charset="2"/>
              </a:rPr>
              <a:t>entity</a:t>
            </a:r>
            <a:r>
              <a:rPr lang="sv-SE" sz="2400" dirty="0">
                <a:sym typeface="Wingdings" pitchFamily="2" charset="2"/>
              </a:rPr>
              <a:t> </a:t>
            </a:r>
            <a:r>
              <a:rPr lang="sv-SE" sz="2400" dirty="0" err="1">
                <a:sym typeface="Wingdings" pitchFamily="2" charset="2"/>
              </a:rPr>
              <a:t>we</a:t>
            </a:r>
            <a:r>
              <a:rPr lang="sv-SE" sz="2400" dirty="0">
                <a:sym typeface="Wingdings" pitchFamily="2" charset="2"/>
              </a:rPr>
              <a:t> </a:t>
            </a:r>
            <a:r>
              <a:rPr lang="sv-SE" sz="2400" dirty="0" err="1">
                <a:sym typeface="Wingdings" pitchFamily="2" charset="2"/>
              </a:rPr>
              <a:t>put</a:t>
            </a:r>
            <a:r>
              <a:rPr lang="sv-SE" sz="2400" dirty="0">
                <a:sym typeface="Wingdings" pitchFamily="2" charset="2"/>
              </a:rPr>
              <a:t> it!</a:t>
            </a:r>
          </a:p>
          <a:p>
            <a:pPr>
              <a:lnSpc>
                <a:spcPct val="150000"/>
              </a:lnSpc>
            </a:pPr>
            <a:endParaRPr lang="sv-SE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BDCE5-0327-4946-BB8F-5CD513F3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564491"/>
            <a:ext cx="4114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0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60664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1088493" y="775788"/>
            <a:ext cx="1012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OLD WAY OF INTEGRATING TO APIS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EACBEB-E01B-324D-8001-0A65D687ABCC}"/>
              </a:ext>
            </a:extLst>
          </p:cNvPr>
          <p:cNvSpPr/>
          <p:nvPr/>
        </p:nvSpPr>
        <p:spPr>
          <a:xfrm>
            <a:off x="5525768" y="2902907"/>
            <a:ext cx="1357033" cy="1357033"/>
          </a:xfrm>
          <a:prstGeom prst="ellipse">
            <a:avLst/>
          </a:prstGeom>
          <a:noFill/>
          <a:ln w="47625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REST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410C93-E71F-194D-A885-3BC4BD020D10}"/>
              </a:ext>
            </a:extLst>
          </p:cNvPr>
          <p:cNvCxnSpPr>
            <a:cxnSpLocks/>
          </p:cNvCxnSpPr>
          <p:nvPr/>
        </p:nvCxnSpPr>
        <p:spPr>
          <a:xfrm>
            <a:off x="4227695" y="3598147"/>
            <a:ext cx="887487" cy="0"/>
          </a:xfrm>
          <a:prstGeom prst="straightConnector1">
            <a:avLst/>
          </a:prstGeom>
          <a:ln w="47625">
            <a:solidFill>
              <a:srgbClr val="00AEE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305601-7622-2B41-89B9-457993F6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81" y="3370469"/>
            <a:ext cx="1977328" cy="455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5FB70-1A32-8644-987F-984A4507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510" y="3337427"/>
            <a:ext cx="2055387" cy="45093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C8E703-7DDC-CB4D-BD70-0CB89ACBC015}"/>
              </a:ext>
            </a:extLst>
          </p:cNvPr>
          <p:cNvCxnSpPr>
            <a:cxnSpLocks/>
          </p:cNvCxnSpPr>
          <p:nvPr/>
        </p:nvCxnSpPr>
        <p:spPr>
          <a:xfrm>
            <a:off x="7279412" y="3548380"/>
            <a:ext cx="887487" cy="0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259C779-06FD-7045-9D09-88EA0195C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494" y="1814963"/>
            <a:ext cx="2124365" cy="63756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B99635-E702-0E4B-A028-76AC2100ED32}"/>
              </a:ext>
            </a:extLst>
          </p:cNvPr>
          <p:cNvCxnSpPr>
            <a:cxnSpLocks/>
          </p:cNvCxnSpPr>
          <p:nvPr/>
        </p:nvCxnSpPr>
        <p:spPr>
          <a:xfrm>
            <a:off x="4671438" y="2291227"/>
            <a:ext cx="666769" cy="499998"/>
          </a:xfrm>
          <a:prstGeom prst="straightConnector1">
            <a:avLst/>
          </a:prstGeom>
          <a:ln w="47625">
            <a:solidFill>
              <a:srgbClr val="00AEE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0A8D40-F149-8B4E-8DC3-F00453C1BBEC}"/>
              </a:ext>
            </a:extLst>
          </p:cNvPr>
          <p:cNvCxnSpPr>
            <a:cxnSpLocks/>
          </p:cNvCxnSpPr>
          <p:nvPr/>
        </p:nvCxnSpPr>
        <p:spPr>
          <a:xfrm flipH="1">
            <a:off x="7181090" y="2292622"/>
            <a:ext cx="698676" cy="554427"/>
          </a:xfrm>
          <a:prstGeom prst="straightConnector1">
            <a:avLst/>
          </a:prstGeom>
          <a:ln w="47625">
            <a:solidFill>
              <a:srgbClr val="00AEE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18D99B-B968-384E-9624-B7BCB41966C5}"/>
              </a:ext>
            </a:extLst>
          </p:cNvPr>
          <p:cNvSpPr/>
          <p:nvPr/>
        </p:nvSpPr>
        <p:spPr>
          <a:xfrm>
            <a:off x="7279412" y="4435782"/>
            <a:ext cx="40913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400" dirty="0" err="1">
                <a:sym typeface="Wingdings" pitchFamily="2" charset="2"/>
              </a:rPr>
              <a:t>Internal</a:t>
            </a:r>
            <a:r>
              <a:rPr lang="sv-SE" sz="2400" dirty="0">
                <a:sym typeface="Wingdings" pitchFamily="2" charset="2"/>
              </a:rPr>
              <a:t> API – </a:t>
            </a:r>
            <a:r>
              <a:rPr lang="sv-SE" sz="2400" dirty="0" err="1">
                <a:sym typeface="Wingdings" pitchFamily="2" charset="2"/>
              </a:rPr>
              <a:t>Coding</a:t>
            </a:r>
            <a:r>
              <a:rPr lang="sv-SE" sz="2400" dirty="0">
                <a:sym typeface="Wingdings" pitchFamily="2" charset="2"/>
              </a:rPr>
              <a:t> </a:t>
            </a:r>
            <a:r>
              <a:rPr lang="sv-SE" sz="2400" dirty="0" err="1">
                <a:sym typeface="Wingdings" pitchFamily="2" charset="2"/>
              </a:rPr>
              <a:t>needed</a:t>
            </a:r>
            <a:r>
              <a:rPr lang="sv-SE" sz="2400" dirty="0">
                <a:sym typeface="Wingdings" pitchFamily="2" charset="2"/>
              </a:rPr>
              <a:t> to </a:t>
            </a:r>
            <a:r>
              <a:rPr lang="sv-SE" sz="2400" dirty="0" err="1">
                <a:sym typeface="Wingdings" pitchFamily="2" charset="2"/>
              </a:rPr>
              <a:t>create</a:t>
            </a:r>
            <a:r>
              <a:rPr lang="sv-SE" sz="2400" dirty="0">
                <a:sym typeface="Wingdings" pitchFamily="2" charset="2"/>
              </a:rPr>
              <a:t> the integration  </a:t>
            </a:r>
            <a:endParaRPr lang="sv-SE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B37F00-E365-0F46-8E4A-92C85249A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560" y="5341176"/>
            <a:ext cx="862794" cy="86279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F62981-FEDD-7D43-9ABA-8B9BCE9E746B}"/>
              </a:ext>
            </a:extLst>
          </p:cNvPr>
          <p:cNvCxnSpPr>
            <a:cxnSpLocks/>
          </p:cNvCxnSpPr>
          <p:nvPr/>
        </p:nvCxnSpPr>
        <p:spPr>
          <a:xfrm>
            <a:off x="6199957" y="4482833"/>
            <a:ext cx="0" cy="635450"/>
          </a:xfrm>
          <a:prstGeom prst="straightConnector1">
            <a:avLst/>
          </a:prstGeom>
          <a:ln w="47625">
            <a:solidFill>
              <a:srgbClr val="00AEE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26745-CA4F-704C-9060-FDC7C2B4DDB4}"/>
              </a:ext>
            </a:extLst>
          </p:cNvPr>
          <p:cNvSpPr/>
          <p:nvPr/>
        </p:nvSpPr>
        <p:spPr>
          <a:xfrm>
            <a:off x="1137463" y="4431911"/>
            <a:ext cx="409137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400" dirty="0" err="1">
                <a:sym typeface="Wingdings" pitchFamily="2" charset="2"/>
              </a:rPr>
              <a:t>External</a:t>
            </a:r>
            <a:r>
              <a:rPr lang="sv-SE" sz="2400" dirty="0">
                <a:sym typeface="Wingdings" pitchFamily="2" charset="2"/>
              </a:rPr>
              <a:t> API – </a:t>
            </a:r>
            <a:r>
              <a:rPr lang="sv-SE" sz="2400" dirty="0" err="1">
                <a:sym typeface="Wingdings" pitchFamily="2" charset="2"/>
              </a:rPr>
              <a:t>Coding</a:t>
            </a:r>
            <a:r>
              <a:rPr lang="sv-SE" sz="2400" dirty="0">
                <a:sym typeface="Wingdings" pitchFamily="2" charset="2"/>
              </a:rPr>
              <a:t> </a:t>
            </a:r>
            <a:r>
              <a:rPr lang="sv-SE" sz="2400" dirty="0" err="1">
                <a:sym typeface="Wingdings" pitchFamily="2" charset="2"/>
              </a:rPr>
              <a:t>needed</a:t>
            </a:r>
            <a:r>
              <a:rPr lang="sv-SE" sz="2400" dirty="0">
                <a:sym typeface="Wingdings" pitchFamily="2" charset="2"/>
              </a:rPr>
              <a:t> to </a:t>
            </a:r>
            <a:r>
              <a:rPr lang="sv-SE" sz="2400" dirty="0" err="1">
                <a:sym typeface="Wingdings" pitchFamily="2" charset="2"/>
              </a:rPr>
              <a:t>send</a:t>
            </a:r>
            <a:r>
              <a:rPr lang="sv-SE" sz="2400" dirty="0">
                <a:sym typeface="Wingdings" pitchFamily="2" charset="2"/>
              </a:rPr>
              <a:t> data from </a:t>
            </a:r>
            <a:r>
              <a:rPr lang="sv-SE" sz="2400" dirty="0" err="1">
                <a:sym typeface="Wingdings" pitchFamily="2" charset="2"/>
              </a:rPr>
              <a:t>our</a:t>
            </a:r>
            <a:r>
              <a:rPr lang="sv-SE" sz="2400" dirty="0">
                <a:sym typeface="Wingdings" pitchFamily="2" charset="2"/>
              </a:rPr>
              <a:t> API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8EC258-23D0-8E49-BB27-08B188CE6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155" y="1562052"/>
            <a:ext cx="1597229" cy="8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6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60664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1088493" y="775788"/>
            <a:ext cx="1012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NEW WAY OF INTEGRATING TO APIS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EACBEB-E01B-324D-8001-0A65D687ABCC}"/>
              </a:ext>
            </a:extLst>
          </p:cNvPr>
          <p:cNvSpPr/>
          <p:nvPr/>
        </p:nvSpPr>
        <p:spPr>
          <a:xfrm>
            <a:off x="9401103" y="2750482"/>
            <a:ext cx="1357033" cy="1357033"/>
          </a:xfrm>
          <a:prstGeom prst="ellipse">
            <a:avLst/>
          </a:prstGeom>
          <a:noFill/>
          <a:ln w="47625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REST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410C93-E71F-194D-A885-3BC4BD020D10}"/>
              </a:ext>
            </a:extLst>
          </p:cNvPr>
          <p:cNvCxnSpPr>
            <a:cxnSpLocks/>
          </p:cNvCxnSpPr>
          <p:nvPr/>
        </p:nvCxnSpPr>
        <p:spPr>
          <a:xfrm flipV="1">
            <a:off x="3754036" y="3579154"/>
            <a:ext cx="1612048" cy="265156"/>
          </a:xfrm>
          <a:prstGeom prst="straightConnector1">
            <a:avLst/>
          </a:prstGeom>
          <a:ln w="47625">
            <a:solidFill>
              <a:srgbClr val="00AEEF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305601-7622-2B41-89B9-457993F6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11" y="1735423"/>
            <a:ext cx="1977328" cy="455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5FB70-1A32-8644-987F-984A4507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11" y="3656576"/>
            <a:ext cx="2055387" cy="450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59C779-06FD-7045-9D09-88EA0195C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492" y="2582187"/>
            <a:ext cx="2124365" cy="637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CD994-1D37-D940-AE63-C0D286CFD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86" y="3180401"/>
            <a:ext cx="663909" cy="66390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D66569-6A37-F246-9F68-12D7BBE50982}"/>
              </a:ext>
            </a:extLst>
          </p:cNvPr>
          <p:cNvSpPr/>
          <p:nvPr/>
        </p:nvSpPr>
        <p:spPr>
          <a:xfrm>
            <a:off x="5180970" y="3881616"/>
            <a:ext cx="2839324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000" dirty="0">
                <a:sym typeface="Wingdings" pitchFamily="2" charset="2"/>
              </a:rPr>
              <a:t>Integration Service</a:t>
            </a:r>
            <a:endParaRPr lang="sv-SE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22C5C8-F8FB-9D46-B2EF-B57C73F48212}"/>
              </a:ext>
            </a:extLst>
          </p:cNvPr>
          <p:cNvCxnSpPr>
            <a:cxnSpLocks/>
          </p:cNvCxnSpPr>
          <p:nvPr/>
        </p:nvCxnSpPr>
        <p:spPr>
          <a:xfrm>
            <a:off x="7571874" y="3512356"/>
            <a:ext cx="1413280" cy="0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95B0BC-7C86-0043-BA61-5E8A3C1D46E7}"/>
              </a:ext>
            </a:extLst>
          </p:cNvPr>
          <p:cNvSpPr/>
          <p:nvPr/>
        </p:nvSpPr>
        <p:spPr>
          <a:xfrm>
            <a:off x="4275816" y="4812445"/>
            <a:ext cx="7454896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000" dirty="0" err="1">
                <a:sym typeface="Wingdings" pitchFamily="2" charset="2"/>
              </a:rPr>
              <a:t>With</a:t>
            </a:r>
            <a:r>
              <a:rPr lang="sv-SE" sz="2000" dirty="0">
                <a:sym typeface="Wingdings" pitchFamily="2" charset="2"/>
              </a:rPr>
              <a:t> an integration service </a:t>
            </a:r>
            <a:r>
              <a:rPr lang="sv-SE" sz="2000" dirty="0" err="1">
                <a:sym typeface="Wingdings" pitchFamily="2" charset="2"/>
              </a:rPr>
              <a:t>we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can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now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recieve</a:t>
            </a:r>
            <a:r>
              <a:rPr lang="sv-SE" sz="2000" dirty="0">
                <a:sym typeface="Wingdings" pitchFamily="2" charset="2"/>
              </a:rPr>
              <a:t> data from </a:t>
            </a:r>
            <a:r>
              <a:rPr lang="sv-SE" sz="2000" dirty="0" err="1">
                <a:sym typeface="Wingdings" pitchFamily="2" charset="2"/>
              </a:rPr>
              <a:t>any</a:t>
            </a:r>
            <a:r>
              <a:rPr lang="sv-SE" sz="2000" dirty="0">
                <a:sym typeface="Wingdings" pitchFamily="2" charset="2"/>
              </a:rPr>
              <a:t> service </a:t>
            </a:r>
            <a:r>
              <a:rPr lang="sv-SE" sz="2000" dirty="0" err="1">
                <a:sym typeface="Wingdings" pitchFamily="2" charset="2"/>
              </a:rPr>
              <a:t>without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having</a:t>
            </a:r>
            <a:r>
              <a:rPr lang="sv-SE" sz="2000" dirty="0">
                <a:sym typeface="Wingdings" pitchFamily="2" charset="2"/>
              </a:rPr>
              <a:t> to </a:t>
            </a:r>
            <a:r>
              <a:rPr lang="sv-SE" sz="2000" dirty="0" err="1">
                <a:sym typeface="Wingdings" pitchFamily="2" charset="2"/>
              </a:rPr>
              <a:t>integrate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specifically</a:t>
            </a:r>
            <a:r>
              <a:rPr lang="sv-SE" sz="2000" dirty="0">
                <a:sym typeface="Wingdings" pitchFamily="2" charset="2"/>
              </a:rPr>
              <a:t> to </a:t>
            </a:r>
            <a:r>
              <a:rPr lang="sv-SE" sz="2000" dirty="0" err="1">
                <a:sym typeface="Wingdings" pitchFamily="2" charset="2"/>
              </a:rPr>
              <a:t>every</a:t>
            </a:r>
            <a:r>
              <a:rPr lang="sv-SE" sz="2000" dirty="0">
                <a:sym typeface="Wingdings" pitchFamily="2" charset="2"/>
              </a:rPr>
              <a:t> API just by </a:t>
            </a:r>
            <a:r>
              <a:rPr lang="sv-SE" sz="2000" dirty="0" err="1">
                <a:sym typeface="Wingdings" pitchFamily="2" charset="2"/>
              </a:rPr>
              <a:t>providing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our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specification</a:t>
            </a:r>
            <a:r>
              <a:rPr lang="sv-SE" sz="2000" dirty="0">
                <a:sym typeface="Wingdings" pitchFamily="2" charset="2"/>
              </a:rPr>
              <a:t> to the service.</a:t>
            </a:r>
            <a:endParaRPr lang="sv-SE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C5DD2D-D7C2-2D4A-8A8D-50732EEC7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905" y="4546311"/>
            <a:ext cx="1597229" cy="83588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7D0B84-A3F7-014A-A2F8-F9A71A5D68A4}"/>
              </a:ext>
            </a:extLst>
          </p:cNvPr>
          <p:cNvCxnSpPr>
            <a:cxnSpLocks/>
          </p:cNvCxnSpPr>
          <p:nvPr/>
        </p:nvCxnSpPr>
        <p:spPr>
          <a:xfrm>
            <a:off x="3713778" y="2939191"/>
            <a:ext cx="1652306" cy="237495"/>
          </a:xfrm>
          <a:prstGeom prst="straightConnector1">
            <a:avLst/>
          </a:prstGeom>
          <a:ln w="47625">
            <a:solidFill>
              <a:srgbClr val="00AEEF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09B6F4-8747-3745-B9A0-9806EFCCADE8}"/>
              </a:ext>
            </a:extLst>
          </p:cNvPr>
          <p:cNvCxnSpPr>
            <a:cxnSpLocks/>
          </p:cNvCxnSpPr>
          <p:nvPr/>
        </p:nvCxnSpPr>
        <p:spPr>
          <a:xfrm>
            <a:off x="3754036" y="2081681"/>
            <a:ext cx="1746920" cy="795136"/>
          </a:xfrm>
          <a:prstGeom prst="straightConnector1">
            <a:avLst/>
          </a:prstGeom>
          <a:ln w="47625">
            <a:solidFill>
              <a:srgbClr val="00AEEF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A97B4E-412C-DB4E-80E5-18AA8344EFED}"/>
              </a:ext>
            </a:extLst>
          </p:cNvPr>
          <p:cNvCxnSpPr>
            <a:cxnSpLocks/>
          </p:cNvCxnSpPr>
          <p:nvPr/>
        </p:nvCxnSpPr>
        <p:spPr>
          <a:xfrm flipV="1">
            <a:off x="3754036" y="3911109"/>
            <a:ext cx="1746920" cy="635202"/>
          </a:xfrm>
          <a:prstGeom prst="straightConnector1">
            <a:avLst/>
          </a:prstGeom>
          <a:ln w="47625">
            <a:solidFill>
              <a:srgbClr val="00AEEF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60664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1088493" y="775788"/>
            <a:ext cx="1012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INTEGRATION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8E778-7BC6-F94B-B99B-CA37725A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86" y="2959897"/>
            <a:ext cx="2948410" cy="1346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441A31-2236-F54F-9467-13695331F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501" y="2959897"/>
            <a:ext cx="2769496" cy="13470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DB9BF9-9166-464D-81B2-31378568A320}"/>
              </a:ext>
            </a:extLst>
          </p:cNvPr>
          <p:cNvSpPr/>
          <p:nvPr/>
        </p:nvSpPr>
        <p:spPr>
          <a:xfrm>
            <a:off x="304908" y="1488464"/>
            <a:ext cx="1158218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400" dirty="0" err="1"/>
              <a:t>Sometimes</a:t>
            </a:r>
            <a:r>
              <a:rPr lang="sv-SE" sz="2400" dirty="0"/>
              <a:t> </a:t>
            </a:r>
            <a:r>
              <a:rPr lang="sv-SE" sz="2400" dirty="0" err="1"/>
              <a:t>called</a:t>
            </a:r>
            <a:r>
              <a:rPr lang="sv-SE" sz="2400" dirty="0"/>
              <a:t> </a:t>
            </a:r>
            <a:r>
              <a:rPr lang="sv-SE" sz="2400" dirty="0" err="1"/>
              <a:t>iPaaS</a:t>
            </a:r>
            <a:r>
              <a:rPr lang="sv-SE" sz="2400" dirty="0"/>
              <a:t> – Integration </a:t>
            </a:r>
            <a:r>
              <a:rPr lang="sv-SE" sz="2400" dirty="0" err="1"/>
              <a:t>Platform</a:t>
            </a:r>
            <a:r>
              <a:rPr lang="sv-SE" sz="2400" dirty="0"/>
              <a:t> as a 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936A99-E960-FE46-8475-D041E64ED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986" y="4596121"/>
            <a:ext cx="2295215" cy="608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0B87BC-9B71-8E40-ACD4-7061CADDE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996" y="4596121"/>
            <a:ext cx="608370" cy="608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B9DE16-7AB4-E64D-9BA6-C59708013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669" y="4448395"/>
            <a:ext cx="2637328" cy="8060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B62EB8E-FEDF-7545-9653-C6EA3105E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381" y="3150638"/>
            <a:ext cx="2984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7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7BE33-3A59-5F4E-BA2C-28725652E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r="16652"/>
          <a:stretch/>
        </p:blipFill>
        <p:spPr>
          <a:xfrm>
            <a:off x="305016" y="296756"/>
            <a:ext cx="6210059" cy="6271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C85BD-CD7E-FB4C-AE9E-ABE802F315D3}"/>
              </a:ext>
            </a:extLst>
          </p:cNvPr>
          <p:cNvSpPr/>
          <p:nvPr/>
        </p:nvSpPr>
        <p:spPr>
          <a:xfrm>
            <a:off x="6515075" y="289783"/>
            <a:ext cx="5469881" cy="6356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1F327-D579-7D49-A94E-FDFB32A80459}"/>
              </a:ext>
            </a:extLst>
          </p:cNvPr>
          <p:cNvSpPr txBox="1"/>
          <p:nvPr/>
        </p:nvSpPr>
        <p:spPr>
          <a:xfrm>
            <a:off x="7399438" y="451265"/>
            <a:ext cx="4416325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4000" dirty="0">
                <a:solidFill>
                  <a:srgbClr val="00AEEF"/>
                </a:solidFill>
                <a:latin typeface="Gotham Medium" panose="02000604030000020004" pitchFamily="2" charset="0"/>
              </a:rPr>
              <a:t>Jonas Stensved</a:t>
            </a:r>
          </a:p>
          <a:p>
            <a:r>
              <a:rPr lang="sv-SE" sz="2800" dirty="0">
                <a:latin typeface="Gotham Book" panose="02000604030000020004" pitchFamily="2" charset="0"/>
              </a:rPr>
              <a:t>Solution </a:t>
            </a:r>
            <a:r>
              <a:rPr lang="sv-SE" sz="2800" dirty="0" err="1">
                <a:latin typeface="Gotham Book" panose="02000604030000020004" pitchFamily="2" charset="0"/>
              </a:rPr>
              <a:t>Architect</a:t>
            </a:r>
            <a:endParaRPr lang="sv-SE" sz="2800" dirty="0">
              <a:latin typeface="Gotham Book" panose="02000604030000020004" pitchFamily="2" charset="0"/>
            </a:endParaRPr>
          </a:p>
          <a:p>
            <a:endParaRPr lang="sv-SE" sz="4000" dirty="0">
              <a:solidFill>
                <a:srgbClr val="00AEEF"/>
              </a:solidFill>
              <a:latin typeface="Gotham Medium" panose="02000604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882D1-23FB-8C42-9721-AE6F9E292F33}"/>
              </a:ext>
            </a:extLst>
          </p:cNvPr>
          <p:cNvSpPr txBox="1"/>
          <p:nvPr/>
        </p:nvSpPr>
        <p:spPr>
          <a:xfrm>
            <a:off x="7375440" y="2389602"/>
            <a:ext cx="3981514" cy="2814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>
                <a:latin typeface="Gotham Book" panose="02000604030000020004" pitchFamily="2" charset="0"/>
              </a:rPr>
              <a:t>Chief</a:t>
            </a:r>
            <a:r>
              <a:rPr lang="sv-SE" sz="2000" dirty="0">
                <a:latin typeface="Gotham Book" panose="02000604030000020004" pitchFamily="2" charset="0"/>
              </a:rPr>
              <a:t> </a:t>
            </a:r>
            <a:r>
              <a:rPr lang="sv-SE" sz="2000" dirty="0" err="1">
                <a:latin typeface="Gotham Book" panose="02000604030000020004" pitchFamily="2" charset="0"/>
              </a:rPr>
              <a:t>Architect</a:t>
            </a:r>
            <a:r>
              <a:rPr lang="sv-SE" sz="2000" dirty="0">
                <a:latin typeface="Gotham Book" panose="02000604030000020004" pitchFamily="2" charset="0"/>
              </a:rPr>
              <a:t> for </a:t>
            </a:r>
            <a:r>
              <a:rPr lang="sv-SE" sz="2000" dirty="0" err="1">
                <a:latin typeface="Gotham Book" panose="02000604030000020004" pitchFamily="2" charset="0"/>
              </a:rPr>
              <a:t>Inphiz</a:t>
            </a:r>
            <a:endParaRPr lang="sv-SE" sz="2000" dirty="0">
              <a:latin typeface="Gotham Book" panose="020006040300000200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latin typeface="Gotham Book" panose="02000604030000020004" pitchFamily="2" charset="0"/>
              </a:rPr>
              <a:t>Web </a:t>
            </a:r>
            <a:r>
              <a:rPr lang="sv-SE" sz="2000" dirty="0" err="1">
                <a:latin typeface="Gotham Book" panose="02000604030000020004" pitchFamily="2" charset="0"/>
              </a:rPr>
              <a:t>Developer</a:t>
            </a:r>
            <a:endParaRPr lang="sv-SE" sz="2000" dirty="0">
              <a:latin typeface="Gotham Book" panose="020006040300000200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>
                <a:latin typeface="Gotham Book" panose="02000604030000020004" pitchFamily="2" charset="0"/>
              </a:rPr>
              <a:t>.NET </a:t>
            </a:r>
            <a:r>
              <a:rPr lang="sv-SE" sz="2000" dirty="0" err="1">
                <a:latin typeface="Gotham Book" panose="02000604030000020004" pitchFamily="2" charset="0"/>
              </a:rPr>
              <a:t>Developer</a:t>
            </a:r>
            <a:endParaRPr lang="sv-SE" sz="2000" dirty="0">
              <a:latin typeface="Gotham Book" panose="020006040300000200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>
                <a:latin typeface="Gotham Book" panose="02000604030000020004" pitchFamily="2" charset="0"/>
              </a:rPr>
              <a:t>Xamarin</a:t>
            </a:r>
            <a:r>
              <a:rPr lang="sv-SE" sz="2000" dirty="0">
                <a:latin typeface="Gotham Book" panose="02000604030000020004" pitchFamily="2" charset="0"/>
              </a:rPr>
              <a:t> </a:t>
            </a:r>
            <a:r>
              <a:rPr lang="sv-SE" sz="2000" dirty="0" err="1">
                <a:latin typeface="Gotham Book" panose="02000604030000020004" pitchFamily="2" charset="0"/>
              </a:rPr>
              <a:t>Developer</a:t>
            </a:r>
            <a:endParaRPr lang="sv-SE" sz="2000" dirty="0">
              <a:latin typeface="Gotham Book" panose="020006040300000200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>
                <a:latin typeface="Gotham Book" panose="02000604030000020004" pitchFamily="2" charset="0"/>
              </a:rPr>
              <a:t>Azure</a:t>
            </a:r>
            <a:r>
              <a:rPr lang="sv-SE" sz="2000" dirty="0">
                <a:latin typeface="Gotham Book" panose="02000604030000020004" pitchFamily="2" charset="0"/>
              </a:rPr>
              <a:t> Specialist</a:t>
            </a:r>
          </a:p>
          <a:p>
            <a:pPr>
              <a:lnSpc>
                <a:spcPct val="150000"/>
              </a:lnSpc>
            </a:pPr>
            <a:endParaRPr lang="sv-SE" sz="2000" dirty="0">
              <a:latin typeface="Gotham Book" panose="0200060403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FAB56-333D-D144-BA62-954BA04D87BC}"/>
              </a:ext>
            </a:extLst>
          </p:cNvPr>
          <p:cNvSpPr txBox="1"/>
          <p:nvPr/>
        </p:nvSpPr>
        <p:spPr>
          <a:xfrm>
            <a:off x="402990" y="391997"/>
            <a:ext cx="50915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1200">
                <a:solidFill>
                  <a:schemeClr val="bg1"/>
                </a:solidFill>
                <a:latin typeface="Gotham Book" panose="02000604030000020004" pitchFamily="2" charset="0"/>
              </a:rPr>
              <a:t>CASE / NAMN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87F8D-F4B9-3842-81A5-00C2C6527F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0"/>
          <a:stretch/>
        </p:blipFill>
        <p:spPr>
          <a:xfrm>
            <a:off x="302643" y="289783"/>
            <a:ext cx="6214806" cy="6278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C9AD3-56EB-6148-AB9D-0933FFB38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040" y="5204219"/>
            <a:ext cx="1298833" cy="9286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11A5EC-2B00-1443-B480-45D68D731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64" y="4936777"/>
            <a:ext cx="1853560" cy="1210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B537FF-30BE-FD47-A952-9BF6D83D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473" y="1979679"/>
            <a:ext cx="1809729" cy="1502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DA094C-8EA6-194A-B5A0-BDA2BC52B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873" y="656964"/>
            <a:ext cx="589081" cy="3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3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7B9636-40C6-3448-9B05-17E650BEB735}"/>
              </a:ext>
            </a:extLst>
          </p:cNvPr>
          <p:cNvSpPr/>
          <p:nvPr/>
        </p:nvSpPr>
        <p:spPr>
          <a:xfrm>
            <a:off x="360664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770021" y="645525"/>
            <a:ext cx="61136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PUBLISH YOUR API FOR ANYONE TO USE IN YOUR ORGANIZATION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C10B6-5B80-C245-95E3-7069DD4E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1" y="1925053"/>
            <a:ext cx="5967663" cy="321966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98A460-B44D-9C4C-B0AE-E287D02D5BDD}"/>
              </a:ext>
            </a:extLst>
          </p:cNvPr>
          <p:cNvCxnSpPr>
            <a:cxnSpLocks/>
          </p:cNvCxnSpPr>
          <p:nvPr/>
        </p:nvCxnSpPr>
        <p:spPr>
          <a:xfrm>
            <a:off x="7305344" y="3512356"/>
            <a:ext cx="1679810" cy="0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25D4D-ECA9-5B4E-97C4-02A2F22D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161" y="1925053"/>
            <a:ext cx="1398175" cy="1082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DB710-0BA7-C94B-B5BD-5BA34DFB3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298" y="3429000"/>
            <a:ext cx="1287379" cy="12873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2B7255-C3DC-C240-8535-B00C0DFB0E2F}"/>
              </a:ext>
            </a:extLst>
          </p:cNvPr>
          <p:cNvSpPr/>
          <p:nvPr/>
        </p:nvSpPr>
        <p:spPr>
          <a:xfrm>
            <a:off x="7305343" y="5303211"/>
            <a:ext cx="3588333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000" dirty="0" err="1">
                <a:sym typeface="Wingdings" pitchFamily="2" charset="2"/>
              </a:rPr>
              <a:t>Connect</a:t>
            </a:r>
            <a:r>
              <a:rPr lang="sv-SE" sz="2000" dirty="0">
                <a:sym typeface="Wingdings" pitchFamily="2" charset="2"/>
              </a:rPr>
              <a:t> to </a:t>
            </a:r>
            <a:r>
              <a:rPr lang="sv-SE" sz="2000" dirty="0" err="1">
                <a:sym typeface="Wingdings" pitchFamily="2" charset="2"/>
              </a:rPr>
              <a:t>Logic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Apps</a:t>
            </a:r>
            <a:r>
              <a:rPr lang="sv-SE" sz="2000" dirty="0">
                <a:sym typeface="Wingdings" pitchFamily="2" charset="2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sv-SE" sz="2000" dirty="0">
                <a:sym typeface="Wingdings" pitchFamily="2" charset="2"/>
              </a:rPr>
              <a:t>Microsoft </a:t>
            </a:r>
            <a:r>
              <a:rPr lang="sv-SE" sz="2000" dirty="0" err="1">
                <a:sym typeface="Wingdings" pitchFamily="2" charset="2"/>
              </a:rPr>
              <a:t>Flow</a:t>
            </a:r>
            <a:r>
              <a:rPr lang="sv-SE" sz="2000" dirty="0">
                <a:sym typeface="Wingdings" pitchFamily="2" charset="2"/>
              </a:rPr>
              <a:t> &amp; </a:t>
            </a:r>
            <a:r>
              <a:rPr lang="sv-SE" sz="2000" dirty="0" err="1">
                <a:sym typeface="Wingdings" pitchFamily="2" charset="2"/>
              </a:rPr>
              <a:t>PowerApps</a:t>
            </a:r>
            <a:endParaRPr lang="sv-SE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297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ADD32E-1412-124B-91FC-E33D54EA35FF}"/>
              </a:ext>
            </a:extLst>
          </p:cNvPr>
          <p:cNvSpPr/>
          <p:nvPr/>
        </p:nvSpPr>
        <p:spPr>
          <a:xfrm>
            <a:off x="360664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5462053" y="681227"/>
            <a:ext cx="6113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USING LOGIC APPS IS EASY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B9BF9-9166-464D-81B2-31378568A320}"/>
              </a:ext>
            </a:extLst>
          </p:cNvPr>
          <p:cNvSpPr/>
          <p:nvPr/>
        </p:nvSpPr>
        <p:spPr>
          <a:xfrm>
            <a:off x="5462053" y="1494230"/>
            <a:ext cx="5487987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Azure</a:t>
            </a:r>
            <a:r>
              <a:rPr lang="sv-SE" sz="2400" dirty="0"/>
              <a:t> </a:t>
            </a:r>
            <a:r>
              <a:rPr lang="sv-SE" sz="2400" dirty="0" err="1"/>
              <a:t>Logic</a:t>
            </a:r>
            <a:r>
              <a:rPr lang="sv-SE" sz="2400" dirty="0"/>
              <a:t> </a:t>
            </a:r>
            <a:r>
              <a:rPr lang="sv-SE" sz="2400" dirty="0" err="1"/>
              <a:t>Apps</a:t>
            </a:r>
            <a:r>
              <a:rPr lang="sv-SE" sz="2400" dirty="0"/>
              <a:t> is an integration service from Microsoft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Map</a:t>
            </a:r>
            <a:r>
              <a:rPr lang="sv-SE" sz="2400" dirty="0"/>
              <a:t> data </a:t>
            </a:r>
            <a:r>
              <a:rPr lang="sv-SE" sz="2400" dirty="0" err="1"/>
              <a:t>between</a:t>
            </a:r>
            <a:r>
              <a:rPr lang="sv-SE" sz="2400" dirty="0"/>
              <a:t> services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Create</a:t>
            </a:r>
            <a:r>
              <a:rPr lang="sv-SE" sz="2400" dirty="0"/>
              <a:t> </a:t>
            </a:r>
            <a:r>
              <a:rPr lang="sv-SE" sz="2400" dirty="0" err="1"/>
              <a:t>complex</a:t>
            </a:r>
            <a:r>
              <a:rPr lang="sv-SE" sz="2400" dirty="0"/>
              <a:t> </a:t>
            </a:r>
            <a:r>
              <a:rPr lang="sv-SE" sz="2400" dirty="0" err="1"/>
              <a:t>workflows</a:t>
            </a:r>
            <a:r>
              <a:rPr lang="sv-SE" sz="2400" dirty="0"/>
              <a:t> in the GUI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/>
              <a:t>Call services for </a:t>
            </a:r>
            <a:r>
              <a:rPr lang="sv-SE" sz="2400" dirty="0" err="1"/>
              <a:t>advanced</a:t>
            </a:r>
            <a:r>
              <a:rPr lang="sv-SE" sz="2400" dirty="0"/>
              <a:t> </a:t>
            </a:r>
            <a:r>
              <a:rPr lang="sv-SE" sz="2400" dirty="0" err="1"/>
              <a:t>processing</a:t>
            </a:r>
            <a:endParaRPr lang="sv-S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App</a:t>
            </a:r>
            <a:r>
              <a:rPr lang="sv-SE" sz="2400" dirty="0"/>
              <a:t> Service </a:t>
            </a:r>
            <a:r>
              <a:rPr lang="sv-SE" sz="2400" dirty="0" err="1"/>
              <a:t>can</a:t>
            </a:r>
            <a:r>
              <a:rPr lang="sv-SE" sz="2400" dirty="0"/>
              <a:t> </a:t>
            </a:r>
            <a:r>
              <a:rPr lang="sv-SE" sz="2400" dirty="0" err="1"/>
              <a:t>consume</a:t>
            </a:r>
            <a:r>
              <a:rPr lang="sv-SE" sz="2400" dirty="0"/>
              <a:t> </a:t>
            </a:r>
            <a:r>
              <a:rPr lang="sv-SE" sz="2400" dirty="0" err="1"/>
              <a:t>your</a:t>
            </a:r>
            <a:r>
              <a:rPr lang="sv-SE" sz="2400" dirty="0"/>
              <a:t> </a:t>
            </a:r>
            <a:r>
              <a:rPr lang="sv-SE" sz="2400" dirty="0" err="1"/>
              <a:t>published</a:t>
            </a:r>
            <a:r>
              <a:rPr lang="sv-SE" sz="2400" dirty="0"/>
              <a:t> API right </a:t>
            </a:r>
            <a:r>
              <a:rPr lang="sv-SE" sz="2400" dirty="0" err="1"/>
              <a:t>out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the box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C9B46-1D24-FB4D-BCDD-B11D32DBD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9" y="681227"/>
            <a:ext cx="4729339" cy="49559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9890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41982" y="289783"/>
            <a:ext cx="5770648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630739" y="775788"/>
            <a:ext cx="6113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FLOW IS SUPER EASY TO 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B9BF9-9166-464D-81B2-31378568A320}"/>
              </a:ext>
            </a:extLst>
          </p:cNvPr>
          <p:cNvSpPr/>
          <p:nvPr/>
        </p:nvSpPr>
        <p:spPr>
          <a:xfrm>
            <a:off x="548023" y="1700083"/>
            <a:ext cx="5089359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400" dirty="0"/>
              <a:t>Microsoft </a:t>
            </a:r>
            <a:r>
              <a:rPr lang="sv-SE" sz="2400" dirty="0" err="1"/>
              <a:t>Flow</a:t>
            </a:r>
            <a:r>
              <a:rPr lang="sv-SE" sz="2400" dirty="0"/>
              <a:t> is a end-</a:t>
            </a:r>
            <a:r>
              <a:rPr lang="sv-SE" sz="2400" dirty="0" err="1"/>
              <a:t>user</a:t>
            </a:r>
            <a:r>
              <a:rPr lang="sv-SE" sz="2400" dirty="0"/>
              <a:t> </a:t>
            </a:r>
            <a:r>
              <a:rPr lang="sv-SE" sz="2400" dirty="0" err="1"/>
              <a:t>friendly</a:t>
            </a:r>
            <a:r>
              <a:rPr lang="sv-SE" sz="2400" dirty="0"/>
              <a:t> </a:t>
            </a:r>
            <a:r>
              <a:rPr lang="sv-SE" sz="2400" dirty="0" err="1"/>
              <a:t>way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connecting</a:t>
            </a:r>
            <a:r>
              <a:rPr lang="sv-SE" sz="2400" dirty="0"/>
              <a:t> </a:t>
            </a:r>
            <a:r>
              <a:rPr lang="sv-SE" sz="2400" dirty="0" err="1"/>
              <a:t>your</a:t>
            </a:r>
            <a:r>
              <a:rPr lang="sv-SE" sz="2400" dirty="0"/>
              <a:t> data.</a:t>
            </a:r>
          </a:p>
          <a:p>
            <a:pPr>
              <a:lnSpc>
                <a:spcPct val="150000"/>
              </a:lnSpc>
            </a:pPr>
            <a:endParaRPr lang="sv-S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Built</a:t>
            </a:r>
            <a:r>
              <a:rPr lang="sv-SE" sz="2400" dirty="0"/>
              <a:t> on </a:t>
            </a:r>
            <a:r>
              <a:rPr lang="sv-SE" sz="2400" dirty="0" err="1"/>
              <a:t>top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Logic</a:t>
            </a:r>
            <a:r>
              <a:rPr lang="sv-SE" sz="2400" dirty="0"/>
              <a:t> </a:t>
            </a:r>
            <a:r>
              <a:rPr lang="sv-SE" sz="2400" dirty="0" err="1"/>
              <a:t>Apps</a:t>
            </a:r>
            <a:endParaRPr lang="sv-S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Let</a:t>
            </a:r>
            <a:r>
              <a:rPr lang="sv-SE" sz="2400" dirty="0"/>
              <a:t> </a:t>
            </a:r>
            <a:r>
              <a:rPr lang="sv-SE" sz="2400" dirty="0" err="1"/>
              <a:t>users</a:t>
            </a:r>
            <a:r>
              <a:rPr lang="sv-SE" sz="2400" dirty="0"/>
              <a:t> </a:t>
            </a:r>
            <a:r>
              <a:rPr lang="sv-SE" sz="2400" dirty="0" err="1"/>
              <a:t>create</a:t>
            </a:r>
            <a:r>
              <a:rPr lang="sv-SE" sz="2400" dirty="0"/>
              <a:t> integrations </a:t>
            </a:r>
            <a:r>
              <a:rPr lang="sv-SE" sz="2400" dirty="0" err="1"/>
              <a:t>themselves</a:t>
            </a:r>
            <a:endParaRPr lang="sv-S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/>
              <a:t>As </a:t>
            </a:r>
            <a:r>
              <a:rPr lang="sv-SE" sz="2400" dirty="0" err="1"/>
              <a:t>easy</a:t>
            </a:r>
            <a:r>
              <a:rPr lang="sv-SE" sz="2400" dirty="0"/>
              <a:t> as it gets –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can</a:t>
            </a:r>
            <a:r>
              <a:rPr lang="sv-SE" sz="2400" dirty="0"/>
              <a:t> </a:t>
            </a:r>
            <a:r>
              <a:rPr lang="sv-SE" sz="2400" dirty="0" err="1"/>
              <a:t>even</a:t>
            </a:r>
            <a:r>
              <a:rPr lang="sv-SE" sz="2400" dirty="0"/>
              <a:t> </a:t>
            </a:r>
            <a:r>
              <a:rPr lang="sv-SE" sz="2400" dirty="0" err="1"/>
              <a:t>add</a:t>
            </a:r>
            <a:r>
              <a:rPr lang="sv-SE" sz="2400" dirty="0"/>
              <a:t> integrations from the mobile </a:t>
            </a:r>
            <a:r>
              <a:rPr lang="sv-SE" sz="2400" dirty="0" err="1"/>
              <a:t>app</a:t>
            </a:r>
            <a:r>
              <a:rPr lang="sv-SE" sz="2400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0BB67-D363-CA45-96DF-052AF62A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71" y="1551561"/>
            <a:ext cx="5501690" cy="585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3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1088493" y="775788"/>
            <a:ext cx="1012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MULTIPLE INTEGRATIONS USING EVENT GRID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EACBEB-E01B-324D-8001-0A65D687ABCC}"/>
              </a:ext>
            </a:extLst>
          </p:cNvPr>
          <p:cNvSpPr/>
          <p:nvPr/>
        </p:nvSpPr>
        <p:spPr>
          <a:xfrm>
            <a:off x="9764938" y="1524437"/>
            <a:ext cx="1357033" cy="1357033"/>
          </a:xfrm>
          <a:prstGeom prst="ellipse">
            <a:avLst/>
          </a:prstGeom>
          <a:noFill/>
          <a:ln w="47625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E-STORE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05601-7622-2B41-89B9-457993F6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47" y="4635808"/>
            <a:ext cx="1977328" cy="455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5FB70-1A32-8644-987F-984A4507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19" y="3864989"/>
            <a:ext cx="2055387" cy="450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59C779-06FD-7045-9D09-88EA0195C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747" y="5351249"/>
            <a:ext cx="2124365" cy="6375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D66569-6A37-F246-9F68-12D7BBE50982}"/>
              </a:ext>
            </a:extLst>
          </p:cNvPr>
          <p:cNvSpPr/>
          <p:nvPr/>
        </p:nvSpPr>
        <p:spPr>
          <a:xfrm>
            <a:off x="4404673" y="2584343"/>
            <a:ext cx="2839324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000" dirty="0" err="1">
                <a:sym typeface="Wingdings" pitchFamily="2" charset="2"/>
              </a:rPr>
              <a:t>Logic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Apps</a:t>
            </a:r>
            <a:endParaRPr lang="sv-SE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22C5C8-F8FB-9D46-B2EF-B57C73F48212}"/>
              </a:ext>
            </a:extLst>
          </p:cNvPr>
          <p:cNvCxnSpPr>
            <a:cxnSpLocks/>
          </p:cNvCxnSpPr>
          <p:nvPr/>
        </p:nvCxnSpPr>
        <p:spPr>
          <a:xfrm>
            <a:off x="6978990" y="2202953"/>
            <a:ext cx="2580907" cy="0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7470169-592F-D34F-A956-9362E2119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64" y="1785013"/>
            <a:ext cx="1597229" cy="8358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63D67F-CDCF-2A40-921F-D39D68E12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510" y="1785013"/>
            <a:ext cx="1215650" cy="941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37E3B-9B74-9043-BBEE-0161E4C7F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897" y="4289295"/>
            <a:ext cx="1781354" cy="9322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BDA6600-C459-9C45-AF22-4AFB5E710D99}"/>
              </a:ext>
            </a:extLst>
          </p:cNvPr>
          <p:cNvSpPr/>
          <p:nvPr/>
        </p:nvSpPr>
        <p:spPr>
          <a:xfrm>
            <a:off x="9621993" y="5197040"/>
            <a:ext cx="1656219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000" dirty="0">
                <a:sym typeface="Wingdings" pitchFamily="2" charset="2"/>
              </a:rPr>
              <a:t>Event Grid</a:t>
            </a:r>
            <a:endParaRPr lang="sv-SE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170085-653E-7644-92FC-BC3FA8EC35AD}"/>
              </a:ext>
            </a:extLst>
          </p:cNvPr>
          <p:cNvCxnSpPr>
            <a:cxnSpLocks/>
          </p:cNvCxnSpPr>
          <p:nvPr/>
        </p:nvCxnSpPr>
        <p:spPr>
          <a:xfrm>
            <a:off x="10450103" y="3179573"/>
            <a:ext cx="0" cy="967451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CD6672-21A2-EC4A-8F2F-7290542BBC30}"/>
              </a:ext>
            </a:extLst>
          </p:cNvPr>
          <p:cNvCxnSpPr>
            <a:cxnSpLocks/>
          </p:cNvCxnSpPr>
          <p:nvPr/>
        </p:nvCxnSpPr>
        <p:spPr>
          <a:xfrm flipH="1">
            <a:off x="2571671" y="2202954"/>
            <a:ext cx="2226745" cy="0"/>
          </a:xfrm>
          <a:prstGeom prst="straightConnector1">
            <a:avLst/>
          </a:prstGeom>
          <a:ln w="47625">
            <a:solidFill>
              <a:srgbClr val="00AEEF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F460AD-62C4-3E43-867E-7A89302E74E6}"/>
              </a:ext>
            </a:extLst>
          </p:cNvPr>
          <p:cNvSpPr/>
          <p:nvPr/>
        </p:nvSpPr>
        <p:spPr>
          <a:xfrm>
            <a:off x="2527916" y="2376052"/>
            <a:ext cx="23085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sym typeface="Wingdings" pitchFamily="2" charset="2"/>
              </a:rPr>
              <a:t>Bot </a:t>
            </a:r>
            <a:r>
              <a:rPr lang="sv-SE" sz="2000" dirty="0" err="1">
                <a:sym typeface="Wingdings" pitchFamily="2" charset="2"/>
              </a:rPr>
              <a:t>sends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create</a:t>
            </a:r>
            <a:r>
              <a:rPr lang="sv-SE" sz="2000" dirty="0">
                <a:sym typeface="Wingdings" pitchFamily="2" charset="2"/>
              </a:rPr>
              <a:t> order </a:t>
            </a:r>
            <a:r>
              <a:rPr lang="sv-SE" sz="2000" dirty="0" err="1">
                <a:sym typeface="Wingdings" pitchFamily="2" charset="2"/>
              </a:rPr>
              <a:t>request</a:t>
            </a:r>
            <a:r>
              <a:rPr lang="sv-SE" sz="2000" dirty="0">
                <a:sym typeface="Wingdings" pitchFamily="2" charset="2"/>
              </a:rPr>
              <a:t> from </a:t>
            </a:r>
            <a:r>
              <a:rPr lang="sv-SE" sz="2000" dirty="0" err="1">
                <a:sym typeface="Wingdings" pitchFamily="2" charset="2"/>
              </a:rPr>
              <a:t>conversation</a:t>
            </a:r>
            <a:r>
              <a:rPr lang="sv-SE" sz="2000" dirty="0">
                <a:sym typeface="Wingdings" pitchFamily="2" charset="2"/>
              </a:rPr>
              <a:t> in </a:t>
            </a:r>
            <a:r>
              <a:rPr lang="sv-SE" sz="2000" dirty="0" err="1">
                <a:sym typeface="Wingdings" pitchFamily="2" charset="2"/>
              </a:rPr>
              <a:t>chat</a:t>
            </a:r>
            <a:endParaRPr lang="sv-SE" sz="2000" dirty="0">
              <a:sym typeface="Wingdings" pitchFamily="2" charset="2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ABE3CB-F24F-5649-9C4E-77B1924AE150}"/>
              </a:ext>
            </a:extLst>
          </p:cNvPr>
          <p:cNvSpPr/>
          <p:nvPr/>
        </p:nvSpPr>
        <p:spPr>
          <a:xfrm>
            <a:off x="6812169" y="2450555"/>
            <a:ext cx="28393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sym typeface="Wingdings" pitchFamily="2" charset="2"/>
              </a:rPr>
              <a:t>E-store </a:t>
            </a:r>
            <a:r>
              <a:rPr lang="sv-SE" sz="2000" dirty="0" err="1">
                <a:sym typeface="Wingdings" pitchFamily="2" charset="2"/>
              </a:rPr>
              <a:t>send</a:t>
            </a:r>
            <a:r>
              <a:rPr lang="sv-SE" sz="2000" dirty="0">
                <a:sym typeface="Wingdings" pitchFamily="2" charset="2"/>
              </a:rPr>
              <a:t> event </a:t>
            </a:r>
            <a:r>
              <a:rPr lang="sv-SE" sz="2000" dirty="0" err="1">
                <a:sym typeface="Wingdings" pitchFamily="2" charset="2"/>
              </a:rPr>
              <a:t>notifiying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listeners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that</a:t>
            </a:r>
            <a:r>
              <a:rPr lang="sv-SE" sz="2000" dirty="0">
                <a:sym typeface="Wingdings" pitchFamily="2" charset="2"/>
              </a:rPr>
              <a:t> orders </a:t>
            </a:r>
            <a:r>
              <a:rPr lang="sv-SE" sz="2000" dirty="0" err="1">
                <a:sym typeface="Wingdings" pitchFamily="2" charset="2"/>
              </a:rPr>
              <a:t>have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been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created</a:t>
            </a:r>
            <a:endParaRPr lang="sv-SE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4C7B66-E3B6-0A45-B949-1464EFE76B1D}"/>
              </a:ext>
            </a:extLst>
          </p:cNvPr>
          <p:cNvSpPr/>
          <p:nvPr/>
        </p:nvSpPr>
        <p:spPr>
          <a:xfrm>
            <a:off x="1207935" y="2574588"/>
            <a:ext cx="1128574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000" dirty="0">
                <a:sym typeface="Wingdings" pitchFamily="2" charset="2"/>
              </a:rPr>
              <a:t>Chat Bot</a:t>
            </a:r>
            <a:endParaRPr lang="sv-SE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158BF0-20DD-274C-99E3-0F5B025F5185}"/>
              </a:ext>
            </a:extLst>
          </p:cNvPr>
          <p:cNvSpPr/>
          <p:nvPr/>
        </p:nvSpPr>
        <p:spPr>
          <a:xfrm>
            <a:off x="5233688" y="5407044"/>
            <a:ext cx="28364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 err="1">
                <a:sym typeface="Wingdings" pitchFamily="2" charset="2"/>
              </a:rPr>
              <a:t>Connect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unlimited</a:t>
            </a:r>
            <a:endParaRPr lang="sv-SE" sz="2000" dirty="0">
              <a:sym typeface="Wingdings" pitchFamily="2" charset="2"/>
            </a:endParaRPr>
          </a:p>
          <a:p>
            <a:pPr algn="ctr"/>
            <a:r>
              <a:rPr lang="sv-SE" sz="2000" dirty="0">
                <a:sym typeface="Wingdings" pitchFamily="2" charset="2"/>
              </a:rPr>
              <a:t>APIs  by </a:t>
            </a:r>
            <a:r>
              <a:rPr lang="sv-SE" sz="2000" dirty="0" err="1">
                <a:sym typeface="Wingdings" pitchFamily="2" charset="2"/>
              </a:rPr>
              <a:t>listening</a:t>
            </a:r>
            <a:r>
              <a:rPr lang="sv-SE" sz="2000" dirty="0">
                <a:sym typeface="Wingdings" pitchFamily="2" charset="2"/>
              </a:rPr>
              <a:t> to events </a:t>
            </a:r>
            <a:r>
              <a:rPr lang="sv-SE" sz="2000" dirty="0" err="1">
                <a:sym typeface="Wingdings" pitchFamily="2" charset="2"/>
              </a:rPr>
              <a:t>with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logic</a:t>
            </a:r>
            <a:r>
              <a:rPr lang="sv-SE" sz="2000" dirty="0">
                <a:sym typeface="Wingdings" pitchFamily="2" charset="2"/>
              </a:rPr>
              <a:t> </a:t>
            </a:r>
            <a:r>
              <a:rPr lang="sv-SE" sz="2000" dirty="0" err="1">
                <a:sym typeface="Wingdings" pitchFamily="2" charset="2"/>
              </a:rPr>
              <a:t>apps</a:t>
            </a:r>
            <a:endParaRPr lang="sv-SE" sz="2000" dirty="0">
              <a:sym typeface="Wingdings" pitchFamily="2" charset="2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DC58224-4A78-8C4A-806B-8439E93B7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073" y="4338865"/>
            <a:ext cx="1215650" cy="94148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CE7935-7D2F-1E43-BD10-A6E3A302AB02}"/>
              </a:ext>
            </a:extLst>
          </p:cNvPr>
          <p:cNvCxnSpPr>
            <a:cxnSpLocks/>
          </p:cNvCxnSpPr>
          <p:nvPr/>
        </p:nvCxnSpPr>
        <p:spPr>
          <a:xfrm flipH="1">
            <a:off x="7748337" y="4790122"/>
            <a:ext cx="1879538" cy="0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D72968-A103-2841-8F8B-5F4735541BCF}"/>
              </a:ext>
            </a:extLst>
          </p:cNvPr>
          <p:cNvCxnSpPr>
            <a:cxnSpLocks/>
          </p:cNvCxnSpPr>
          <p:nvPr/>
        </p:nvCxnSpPr>
        <p:spPr>
          <a:xfrm flipH="1" flipV="1">
            <a:off x="4093369" y="4116024"/>
            <a:ext cx="1347359" cy="259946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8144A3F-3DFE-104E-B4B7-420110CD5B67}"/>
              </a:ext>
            </a:extLst>
          </p:cNvPr>
          <p:cNvCxnSpPr>
            <a:cxnSpLocks/>
          </p:cNvCxnSpPr>
          <p:nvPr/>
        </p:nvCxnSpPr>
        <p:spPr>
          <a:xfrm flipH="1">
            <a:off x="4125981" y="4898383"/>
            <a:ext cx="1313190" cy="0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45A2A9-D40B-6E4D-AFF9-9D0BBEB50D95}"/>
              </a:ext>
            </a:extLst>
          </p:cNvPr>
          <p:cNvCxnSpPr>
            <a:cxnSpLocks/>
          </p:cNvCxnSpPr>
          <p:nvPr/>
        </p:nvCxnSpPr>
        <p:spPr>
          <a:xfrm flipH="1">
            <a:off x="4124733" y="5392462"/>
            <a:ext cx="1340669" cy="254408"/>
          </a:xfrm>
          <a:prstGeom prst="straightConnector1">
            <a:avLst/>
          </a:prstGeom>
          <a:ln w="4762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077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AC238-DB25-1246-86F4-4282881B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" r="4235"/>
          <a:stretch/>
        </p:blipFill>
        <p:spPr>
          <a:xfrm>
            <a:off x="305016" y="289782"/>
            <a:ext cx="11582184" cy="62784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5016" y="289783"/>
            <a:ext cx="11582184" cy="6278433"/>
          </a:xfrm>
          <a:prstGeom prst="rect">
            <a:avLst/>
          </a:prstGeom>
          <a:solidFill>
            <a:srgbClr val="19315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91530-4DB8-F24A-94AE-D854AFD8A5C3}"/>
              </a:ext>
            </a:extLst>
          </p:cNvPr>
          <p:cNvSpPr txBox="1"/>
          <p:nvPr/>
        </p:nvSpPr>
        <p:spPr>
          <a:xfrm>
            <a:off x="304908" y="2844224"/>
            <a:ext cx="1158218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54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901396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843D6A-E903-8442-8993-5F6153CAF3C1}"/>
              </a:ext>
            </a:extLst>
          </p:cNvPr>
          <p:cNvSpPr/>
          <p:nvPr/>
        </p:nvSpPr>
        <p:spPr>
          <a:xfrm>
            <a:off x="305016" y="289782"/>
            <a:ext cx="11582183" cy="6278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A8A265-8713-1043-9060-338819025422}"/>
              </a:ext>
            </a:extLst>
          </p:cNvPr>
          <p:cNvSpPr/>
          <p:nvPr/>
        </p:nvSpPr>
        <p:spPr>
          <a:xfrm>
            <a:off x="0" y="3428999"/>
            <a:ext cx="305016" cy="196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3EE62-8C78-5341-86D3-9F5353F4FF08}"/>
              </a:ext>
            </a:extLst>
          </p:cNvPr>
          <p:cNvSpPr txBox="1"/>
          <p:nvPr/>
        </p:nvSpPr>
        <p:spPr>
          <a:xfrm>
            <a:off x="630673" y="647933"/>
            <a:ext cx="50915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rgbClr val="00AEEF"/>
                </a:solidFill>
                <a:latin typeface="Gotham Medium" panose="02000604030000020004" pitchFamily="2" charset="0"/>
              </a:rPr>
              <a:t>CASE: NOTIFICATION CENTER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7493D-E9B8-7A40-A0FC-BDECA9C49F6B}"/>
              </a:ext>
            </a:extLst>
          </p:cNvPr>
          <p:cNvSpPr txBox="1"/>
          <p:nvPr/>
        </p:nvSpPr>
        <p:spPr>
          <a:xfrm>
            <a:off x="625728" y="1268437"/>
            <a:ext cx="5096490" cy="48554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1600" dirty="0" err="1">
                <a:latin typeface="Gotham Book" panose="02000604030000020004" pitchFamily="2" charset="0"/>
              </a:rPr>
              <a:t>Notifications</a:t>
            </a:r>
            <a:r>
              <a:rPr lang="sv-SE" sz="1600" dirty="0">
                <a:latin typeface="Gotham Book" panose="02000604030000020004" pitchFamily="2" charset="0"/>
              </a:rPr>
              <a:t> on </a:t>
            </a:r>
            <a:r>
              <a:rPr lang="sv-SE" sz="1600" dirty="0" err="1">
                <a:latin typeface="Gotham Book" panose="02000604030000020004" pitchFamily="2" charset="0"/>
              </a:rPr>
              <a:t>everything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you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need</a:t>
            </a:r>
            <a:r>
              <a:rPr lang="sv-SE" sz="1600" dirty="0">
                <a:latin typeface="Gotham Book" panose="02000604030000020004" pitchFamily="2" charset="0"/>
              </a:rPr>
              <a:t> to </a:t>
            </a:r>
            <a:r>
              <a:rPr lang="sv-SE" sz="1600" dirty="0" err="1">
                <a:latin typeface="Gotham Book" panose="02000604030000020004" pitchFamily="2" charset="0"/>
              </a:rPr>
              <a:t>know</a:t>
            </a:r>
            <a:r>
              <a:rPr lang="sv-SE" sz="1600" dirty="0">
                <a:latin typeface="Gotham Book" panose="02000604030000020004" pitchFamily="2" charset="0"/>
              </a:rPr>
              <a:t> or is </a:t>
            </a:r>
            <a:r>
              <a:rPr lang="sv-SE" sz="1600" dirty="0" err="1">
                <a:latin typeface="Gotham Book" panose="02000604030000020004" pitchFamily="2" charset="0"/>
              </a:rPr>
              <a:t>good</a:t>
            </a:r>
            <a:r>
              <a:rPr lang="sv-SE" sz="1600" dirty="0">
                <a:latin typeface="Gotham Book" panose="02000604030000020004" pitchFamily="2" charset="0"/>
              </a:rPr>
              <a:t> to </a:t>
            </a:r>
            <a:r>
              <a:rPr lang="sv-SE" sz="1600" dirty="0" err="1">
                <a:latin typeface="Gotham Book" panose="02000604030000020004" pitchFamily="2" charset="0"/>
              </a:rPr>
              <a:t>know</a:t>
            </a:r>
            <a:r>
              <a:rPr lang="sv-SE" sz="1600" dirty="0">
                <a:latin typeface="Gotham Book" panose="02000604030000020004" pitchFamily="2" charset="0"/>
              </a:rPr>
              <a:t> in </a:t>
            </a:r>
            <a:r>
              <a:rPr lang="sv-SE" sz="1600" dirty="0" err="1">
                <a:latin typeface="Gotham Book" panose="02000604030000020004" pitchFamily="2" charset="0"/>
              </a:rPr>
              <a:t>one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place</a:t>
            </a:r>
            <a:r>
              <a:rPr lang="sv-SE" sz="1600" dirty="0">
                <a:latin typeface="Gotham Book" panose="02000604030000020004" pitchFamily="2" charset="0"/>
              </a:rPr>
              <a:t>. </a:t>
            </a:r>
            <a:r>
              <a:rPr lang="sv-SE" sz="1600" dirty="0" err="1">
                <a:latin typeface="Gotham Book" panose="02000604030000020004" pitchFamily="2" charset="0"/>
              </a:rPr>
              <a:t>You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can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even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add</a:t>
            </a:r>
            <a:r>
              <a:rPr lang="sv-SE" sz="1600" dirty="0">
                <a:latin typeface="Gotham Book" panose="02000604030000020004" pitchFamily="2" charset="0"/>
              </a:rPr>
              <a:t> push </a:t>
            </a:r>
            <a:r>
              <a:rPr lang="sv-SE" sz="1600" dirty="0" err="1">
                <a:latin typeface="Gotham Book" panose="02000604030000020004" pitchFamily="2" charset="0"/>
              </a:rPr>
              <a:t>notifications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if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you</a:t>
            </a:r>
            <a:r>
              <a:rPr lang="sv-SE" sz="1600" dirty="0">
                <a:latin typeface="Gotham Book" panose="02000604030000020004" pitchFamily="2" charset="0"/>
              </a:rPr>
              <a:t> like.</a:t>
            </a:r>
          </a:p>
          <a:p>
            <a:pPr>
              <a:lnSpc>
                <a:spcPct val="150000"/>
              </a:lnSpc>
            </a:pPr>
            <a:endParaRPr lang="sv-SE" sz="1600" dirty="0">
              <a:latin typeface="Gotham Book" panose="02000604030000020004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err="1">
                <a:latin typeface="Gotham Book" panose="02000604030000020004" pitchFamily="2" charset="0"/>
              </a:rPr>
              <a:t>Let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any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backend</a:t>
            </a:r>
            <a:r>
              <a:rPr lang="sv-SE" sz="1600" dirty="0">
                <a:latin typeface="Gotham Book" panose="02000604030000020004" pitchFamily="2" charset="0"/>
              </a:rPr>
              <a:t> system, </a:t>
            </a:r>
            <a:r>
              <a:rPr lang="sv-SE" sz="1600" dirty="0" err="1">
                <a:latin typeface="Gotham Book" panose="02000604030000020004" pitchFamily="2" charset="0"/>
              </a:rPr>
              <a:t>legacy</a:t>
            </a:r>
            <a:r>
              <a:rPr lang="sv-SE" sz="1600" dirty="0">
                <a:latin typeface="Gotham Book" panose="02000604030000020004" pitchFamily="2" charset="0"/>
              </a:rPr>
              <a:t> or brand new, </a:t>
            </a:r>
            <a:r>
              <a:rPr lang="sv-SE" sz="1600" dirty="0" err="1">
                <a:latin typeface="Gotham Book" panose="02000604030000020004" pitchFamily="2" charset="0"/>
              </a:rPr>
              <a:t>send</a:t>
            </a:r>
            <a:r>
              <a:rPr lang="sv-SE" sz="1600" dirty="0">
                <a:latin typeface="Gotham Book" panose="02000604030000020004" pitchFamily="2" charset="0"/>
              </a:rPr>
              <a:t> push </a:t>
            </a:r>
            <a:r>
              <a:rPr lang="sv-SE" sz="1600" dirty="0" err="1">
                <a:latin typeface="Gotham Book" panose="02000604030000020004" pitchFamily="2" charset="0"/>
              </a:rPr>
              <a:t>notifications</a:t>
            </a:r>
            <a:r>
              <a:rPr lang="sv-SE" sz="1600" dirty="0">
                <a:latin typeface="Gotham Book" panose="02000604030000020004" pitchFamily="2" charset="0"/>
              </a:rPr>
              <a:t> to the </a:t>
            </a:r>
            <a:r>
              <a:rPr lang="sv-SE" sz="1600" dirty="0" err="1">
                <a:latin typeface="Gotham Book" panose="02000604030000020004" pitchFamily="2" charset="0"/>
              </a:rPr>
              <a:t>user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with</a:t>
            </a:r>
            <a:r>
              <a:rPr lang="sv-SE" sz="1600" dirty="0">
                <a:latin typeface="Gotham Book" panose="02000604030000020004" pitchFamily="2" charset="0"/>
              </a:rPr>
              <a:t> a </a:t>
            </a:r>
            <a:r>
              <a:rPr lang="sv-SE" sz="1600" dirty="0" err="1">
                <a:latin typeface="Gotham Book" panose="02000604030000020004" pitchFamily="2" charset="0"/>
              </a:rPr>
              <a:t>single</a:t>
            </a:r>
            <a:r>
              <a:rPr lang="sv-SE" sz="1600" dirty="0">
                <a:latin typeface="Gotham Book" panose="02000604030000020004" pitchFamily="2" charset="0"/>
              </a:rPr>
              <a:t> call to </a:t>
            </a:r>
            <a:r>
              <a:rPr lang="sv-SE" sz="1600" dirty="0" err="1">
                <a:latin typeface="Gotham Book" panose="02000604030000020004" pitchFamily="2" charset="0"/>
              </a:rPr>
              <a:t>Inphiz</a:t>
            </a:r>
            <a:endParaRPr lang="sv-SE" sz="1600" dirty="0">
              <a:latin typeface="Gotham Book" panose="02000604030000020004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err="1">
                <a:latin typeface="Gotham Book" panose="02000604030000020004" pitchFamily="2" charset="0"/>
              </a:rPr>
              <a:t>Let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users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create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their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own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notifications</a:t>
            </a:r>
            <a:r>
              <a:rPr lang="sv-SE" sz="1600" dirty="0">
                <a:latin typeface="Gotham Book" panose="02000604030000020004" pitchFamily="2" charset="0"/>
              </a:rPr>
              <a:t> from Office 365 </a:t>
            </a:r>
            <a:r>
              <a:rPr lang="sv-SE" sz="1600" dirty="0" err="1">
                <a:latin typeface="Gotham Book" panose="02000604030000020004" pitchFamily="2" charset="0"/>
              </a:rPr>
              <a:t>using</a:t>
            </a:r>
            <a:r>
              <a:rPr lang="sv-SE" sz="1600" dirty="0">
                <a:latin typeface="Gotham Book" panose="02000604030000020004" pitchFamily="2" charset="0"/>
              </a:rPr>
              <a:t> Microsoft </a:t>
            </a:r>
            <a:r>
              <a:rPr lang="sv-SE" sz="1600" dirty="0" err="1">
                <a:latin typeface="Gotham Book" panose="02000604030000020004" pitchFamily="2" charset="0"/>
              </a:rPr>
              <a:t>Flow</a:t>
            </a:r>
            <a:r>
              <a:rPr lang="sv-SE" sz="1600" dirty="0">
                <a:latin typeface="Gotham Book" panose="02000604030000020004" pitchFamily="2" charset="0"/>
              </a:rPr>
              <a:t> in a </a:t>
            </a:r>
            <a:r>
              <a:rPr lang="sv-SE" sz="1600" dirty="0" err="1">
                <a:latin typeface="Gotham Book" panose="02000604030000020004" pitchFamily="2" charset="0"/>
              </a:rPr>
              <a:t>user-friendly</a:t>
            </a:r>
            <a:r>
              <a:rPr lang="sv-SE" sz="1600" dirty="0">
                <a:latin typeface="Gotham Book" panose="02000604030000020004" pitchFamily="2" charset="0"/>
              </a:rPr>
              <a:t> interface.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err="1">
                <a:latin typeface="Gotham Book" panose="02000604030000020004" pitchFamily="2" charset="0"/>
              </a:rPr>
              <a:t>Reduce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clutter</a:t>
            </a:r>
            <a:r>
              <a:rPr lang="sv-SE" sz="1600" dirty="0">
                <a:latin typeface="Gotham Book" panose="02000604030000020004" pitchFamily="2" charset="0"/>
              </a:rPr>
              <a:t> from all </a:t>
            </a:r>
            <a:r>
              <a:rPr lang="sv-SE" sz="1600" dirty="0" err="1">
                <a:latin typeface="Gotham Book" panose="02000604030000020004" pitchFamily="2" charset="0"/>
              </a:rPr>
              <a:t>channels</a:t>
            </a:r>
            <a:r>
              <a:rPr lang="sv-SE" sz="1600" dirty="0">
                <a:latin typeface="Gotham Book" panose="02000604030000020004" pitchFamily="2" charset="0"/>
              </a:rPr>
              <a:t> by </a:t>
            </a:r>
            <a:r>
              <a:rPr lang="sv-SE" sz="1600" dirty="0" err="1">
                <a:latin typeface="Gotham Book" panose="02000604030000020004" pitchFamily="2" charset="0"/>
              </a:rPr>
              <a:t>moving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them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automatically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sorted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categories</a:t>
            </a:r>
            <a:r>
              <a:rPr lang="sv-SE" sz="1600" dirty="0">
                <a:latin typeface="Gotham Book" panose="02000604030000020004" pitchFamily="2" charset="0"/>
              </a:rPr>
              <a:t> ”</a:t>
            </a:r>
            <a:r>
              <a:rPr lang="sv-SE" sz="1600" dirty="0" err="1">
                <a:latin typeface="Gotham Book" panose="02000604030000020004" pitchFamily="2" charset="0"/>
              </a:rPr>
              <a:t>Need</a:t>
            </a:r>
            <a:r>
              <a:rPr lang="sv-SE" sz="1600" dirty="0">
                <a:latin typeface="Gotham Book" panose="02000604030000020004" pitchFamily="2" charset="0"/>
              </a:rPr>
              <a:t> to </a:t>
            </a:r>
            <a:r>
              <a:rPr lang="sv-SE" sz="1600" dirty="0" err="1">
                <a:latin typeface="Gotham Book" panose="02000604030000020004" pitchFamily="2" charset="0"/>
              </a:rPr>
              <a:t>know</a:t>
            </a:r>
            <a:r>
              <a:rPr lang="sv-SE" sz="1600" dirty="0">
                <a:latin typeface="Gotham Book" panose="02000604030000020004" pitchFamily="2" charset="0"/>
              </a:rPr>
              <a:t>” and ”</a:t>
            </a:r>
            <a:r>
              <a:rPr lang="sv-SE" sz="1600" dirty="0" err="1">
                <a:latin typeface="Gotham Book" panose="02000604030000020004" pitchFamily="2" charset="0"/>
              </a:rPr>
              <a:t>Good</a:t>
            </a:r>
            <a:r>
              <a:rPr lang="sv-SE" sz="1600" dirty="0">
                <a:latin typeface="Gotham Book" panose="02000604030000020004" pitchFamily="2" charset="0"/>
              </a:rPr>
              <a:t> to </a:t>
            </a:r>
            <a:r>
              <a:rPr lang="sv-SE" sz="1600" dirty="0" err="1">
                <a:latin typeface="Gotham Book" panose="02000604030000020004" pitchFamily="2" charset="0"/>
              </a:rPr>
              <a:t>know</a:t>
            </a:r>
            <a:r>
              <a:rPr lang="sv-SE" sz="1600" dirty="0">
                <a:latin typeface="Gotham Book" panose="02000604030000020004" pitchFamily="2" charset="0"/>
              </a:rPr>
              <a:t>” </a:t>
            </a:r>
            <a:r>
              <a:rPr lang="sv-SE" sz="1600" dirty="0" err="1">
                <a:latin typeface="Gotham Book" panose="02000604030000020004" pitchFamily="2" charset="0"/>
              </a:rPr>
              <a:t>using</a:t>
            </a:r>
            <a:r>
              <a:rPr lang="sv-SE" sz="1600" dirty="0">
                <a:latin typeface="Gotham Book" panose="02000604030000020004" pitchFamily="2" charset="0"/>
              </a:rPr>
              <a:t> AI </a:t>
            </a:r>
            <a:r>
              <a:rPr lang="sv-SE" sz="1600" dirty="0" err="1">
                <a:latin typeface="Gotham Book" panose="02000604030000020004" pitchFamily="2" charset="0"/>
              </a:rPr>
              <a:t>technology</a:t>
            </a:r>
            <a:endParaRPr lang="sv-SE" sz="1600" dirty="0">
              <a:latin typeface="Gotham Book" panose="02000604030000020004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err="1">
                <a:latin typeface="Gotham Book" panose="02000604030000020004" pitchFamily="2" charset="0"/>
              </a:rPr>
              <a:t>Let</a:t>
            </a:r>
            <a:r>
              <a:rPr lang="sv-SE" sz="1600" dirty="0">
                <a:latin typeface="Gotham Book" panose="02000604030000020004" pitchFamily="2" charset="0"/>
              </a:rPr>
              <a:t> all </a:t>
            </a:r>
            <a:r>
              <a:rPr lang="sv-SE" sz="1600" dirty="0" err="1">
                <a:latin typeface="Gotham Book" panose="02000604030000020004" pitchFamily="2" charset="0"/>
              </a:rPr>
              <a:t>users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decide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if</a:t>
            </a:r>
            <a:r>
              <a:rPr lang="sv-SE" sz="1600" dirty="0">
                <a:latin typeface="Gotham Book" panose="02000604030000020004" pitchFamily="2" charset="0"/>
              </a:rPr>
              <a:t> a </a:t>
            </a:r>
            <a:r>
              <a:rPr lang="sv-SE" sz="1600" dirty="0" err="1">
                <a:latin typeface="Gotham Book" panose="02000604030000020004" pitchFamily="2" charset="0"/>
              </a:rPr>
              <a:t>notifications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should</a:t>
            </a:r>
            <a:r>
              <a:rPr lang="sv-SE" sz="1600" dirty="0">
                <a:latin typeface="Gotham Book" panose="02000604030000020004" pitchFamily="2" charset="0"/>
              </a:rPr>
              <a:t> be </a:t>
            </a:r>
            <a:r>
              <a:rPr lang="sv-SE" sz="1600" dirty="0" err="1">
                <a:latin typeface="Gotham Book" panose="02000604030000020004" pitchFamily="2" charset="0"/>
              </a:rPr>
              <a:t>only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visible</a:t>
            </a:r>
            <a:r>
              <a:rPr lang="sv-SE" sz="1600" dirty="0">
                <a:latin typeface="Gotham Book" panose="02000604030000020004" pitchFamily="2" charset="0"/>
              </a:rPr>
              <a:t> in the </a:t>
            </a:r>
            <a:r>
              <a:rPr lang="sv-SE" sz="1600" dirty="0" err="1">
                <a:latin typeface="Gotham Book" panose="02000604030000020004" pitchFamily="2" charset="0"/>
              </a:rPr>
              <a:t>app</a:t>
            </a:r>
            <a:r>
              <a:rPr lang="sv-SE" sz="1600" dirty="0">
                <a:latin typeface="Gotham Book" panose="02000604030000020004" pitchFamily="2" charset="0"/>
              </a:rPr>
              <a:t> or </a:t>
            </a:r>
            <a:r>
              <a:rPr lang="sv-SE" sz="1600" dirty="0" err="1">
                <a:latin typeface="Gotham Book" panose="02000604030000020004" pitchFamily="2" charset="0"/>
              </a:rPr>
              <a:t>also</a:t>
            </a:r>
            <a:r>
              <a:rPr lang="sv-SE" sz="1600" dirty="0">
                <a:latin typeface="Gotham Book" panose="02000604030000020004" pitchFamily="2" charset="0"/>
              </a:rPr>
              <a:t> </a:t>
            </a:r>
            <a:r>
              <a:rPr lang="sv-SE" sz="1600" dirty="0" err="1">
                <a:latin typeface="Gotham Book" panose="02000604030000020004" pitchFamily="2" charset="0"/>
              </a:rPr>
              <a:t>shown</a:t>
            </a:r>
            <a:r>
              <a:rPr lang="sv-SE" sz="1600" dirty="0">
                <a:latin typeface="Gotham Book" panose="02000604030000020004" pitchFamily="2" charset="0"/>
              </a:rPr>
              <a:t> as a push </a:t>
            </a:r>
            <a:r>
              <a:rPr lang="sv-SE" sz="1600" dirty="0" err="1">
                <a:latin typeface="Gotham Book" panose="02000604030000020004" pitchFamily="2" charset="0"/>
              </a:rPr>
              <a:t>notification</a:t>
            </a:r>
            <a:endParaRPr lang="sv-SE" sz="1600" dirty="0">
              <a:latin typeface="Gotham Book" panose="0200060403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A8188-7336-B342-8689-E2F193173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6"/>
          <a:stretch/>
        </p:blipFill>
        <p:spPr>
          <a:xfrm>
            <a:off x="7046399" y="614873"/>
            <a:ext cx="3537305" cy="562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0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56E500-B668-DB46-B8CB-EB30ABD292EF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sv-SE" dirty="0">
                <a:sym typeface="Wingdings" pitchFamily="2" charset="2"/>
              </a:rPr>
              <a:t>*Ä’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743712" y="775788"/>
            <a:ext cx="1085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LEARN MORE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B9BF9-9166-464D-81B2-31378568A320}"/>
              </a:ext>
            </a:extLst>
          </p:cNvPr>
          <p:cNvSpPr/>
          <p:nvPr/>
        </p:nvSpPr>
        <p:spPr>
          <a:xfrm>
            <a:off x="743712" y="1420928"/>
            <a:ext cx="1085088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400" dirty="0"/>
              <a:t>Read </a:t>
            </a:r>
            <a:r>
              <a:rPr lang="sv-SE" sz="2400" dirty="0" err="1"/>
              <a:t>more</a:t>
            </a:r>
            <a:r>
              <a:rPr lang="sv-SE" sz="2400" dirty="0"/>
              <a:t> and </a:t>
            </a:r>
            <a:r>
              <a:rPr lang="sv-SE" sz="2400" dirty="0" err="1"/>
              <a:t>continue</a:t>
            </a:r>
            <a:r>
              <a:rPr lang="sv-SE" sz="2400" dirty="0"/>
              <a:t> </a:t>
            </a:r>
            <a:r>
              <a:rPr lang="sv-SE" sz="2400" dirty="0" err="1"/>
              <a:t>learning</a:t>
            </a:r>
            <a:r>
              <a:rPr lang="sv-SE" sz="2400" dirty="0"/>
              <a:t> </a:t>
            </a:r>
            <a:r>
              <a:rPr lang="sv-SE" sz="2400" dirty="0" err="1"/>
              <a:t>with</a:t>
            </a:r>
            <a:r>
              <a:rPr lang="sv-SE" sz="2400" dirty="0"/>
              <a:t> </a:t>
            </a:r>
            <a:r>
              <a:rPr lang="sv-SE" sz="2400" dirty="0" err="1"/>
              <a:t>your</a:t>
            </a:r>
            <a:r>
              <a:rPr lang="sv-SE" sz="2400" dirty="0"/>
              <a:t> </a:t>
            </a:r>
            <a:r>
              <a:rPr lang="sv-SE" sz="2400" dirty="0" err="1"/>
              <a:t>own</a:t>
            </a:r>
            <a:r>
              <a:rPr lang="sv-SE" sz="2400" dirty="0"/>
              <a:t> integrations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Azure.com</a:t>
            </a:r>
            <a:endParaRPr lang="sv-SE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Logic</a:t>
            </a:r>
            <a:r>
              <a:rPr lang="sv-SE" sz="2400" dirty="0"/>
              <a:t> </a:t>
            </a:r>
            <a:r>
              <a:rPr lang="sv-SE" sz="2400" dirty="0" err="1"/>
              <a:t>Apps</a:t>
            </a:r>
            <a:endParaRPr lang="sv-SE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/>
              <a:t>Microsoft </a:t>
            </a:r>
            <a:r>
              <a:rPr lang="sv-SE" sz="2400" dirty="0" err="1"/>
              <a:t>Flow</a:t>
            </a:r>
            <a:endParaRPr lang="sv-SE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Azure</a:t>
            </a:r>
            <a:r>
              <a:rPr lang="sv-SE" sz="2400" dirty="0"/>
              <a:t> </a:t>
            </a:r>
            <a:r>
              <a:rPr lang="sv-SE" sz="2400" dirty="0" err="1"/>
              <a:t>App</a:t>
            </a:r>
            <a:r>
              <a:rPr lang="sv-SE" sz="2400" dirty="0"/>
              <a:t> Service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/>
              <a:t>Event Grid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Open</a:t>
            </a:r>
            <a:r>
              <a:rPr lang="sv-SE" sz="2400" dirty="0"/>
              <a:t> API – http://</a:t>
            </a:r>
            <a:r>
              <a:rPr lang="sv-SE" sz="2400" dirty="0" err="1"/>
              <a:t>www.openapis.com</a:t>
            </a:r>
            <a:endParaRPr lang="sv-S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400" dirty="0" err="1"/>
              <a:t>Swashbuckle</a:t>
            </a:r>
            <a:r>
              <a:rPr lang="sv-SE" sz="2400" dirty="0"/>
              <a:t> (Auto-</a:t>
            </a:r>
            <a:r>
              <a:rPr lang="sv-SE" sz="2400" dirty="0" err="1"/>
              <a:t>generate</a:t>
            </a:r>
            <a:r>
              <a:rPr lang="sv-SE" sz="2400" dirty="0"/>
              <a:t> </a:t>
            </a:r>
            <a:r>
              <a:rPr lang="sv-SE" sz="2400" dirty="0" err="1"/>
              <a:t>swagger</a:t>
            </a:r>
            <a:r>
              <a:rPr lang="sv-SE" sz="2400" dirty="0"/>
              <a:t> from </a:t>
            </a:r>
            <a:r>
              <a:rPr lang="sv-SE" sz="2400" dirty="0" err="1"/>
              <a:t>your</a:t>
            </a:r>
            <a:r>
              <a:rPr lang="sv-SE" sz="2400" dirty="0"/>
              <a:t> ASP.NET (</a:t>
            </a:r>
            <a:r>
              <a:rPr lang="sv-SE" sz="2400" dirty="0" err="1"/>
              <a:t>Core</a:t>
            </a:r>
            <a:r>
              <a:rPr lang="sv-SE" sz="2400" dirty="0"/>
              <a:t>) API</a:t>
            </a:r>
          </a:p>
        </p:txBody>
      </p:sp>
    </p:spTree>
    <p:extLst>
      <p:ext uri="{BB962C8B-B14F-4D97-AF65-F5344CB8AC3E}">
        <p14:creationId xmlns:p14="http://schemas.microsoft.com/office/powerpoint/2010/main" val="2272114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7BE33-3A59-5F4E-BA2C-28725652E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r="16652"/>
          <a:stretch/>
        </p:blipFill>
        <p:spPr>
          <a:xfrm>
            <a:off x="305016" y="296756"/>
            <a:ext cx="6210059" cy="6271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1F327-D579-7D49-A94E-FDFB32A80459}"/>
              </a:ext>
            </a:extLst>
          </p:cNvPr>
          <p:cNvSpPr txBox="1"/>
          <p:nvPr/>
        </p:nvSpPr>
        <p:spPr>
          <a:xfrm>
            <a:off x="7146562" y="473314"/>
            <a:ext cx="441632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4000" dirty="0">
                <a:solidFill>
                  <a:srgbClr val="00AEEF"/>
                </a:solidFill>
                <a:latin typeface="Gotham Medium" panose="02000604030000020004" pitchFamily="2" charset="0"/>
              </a:rPr>
              <a:t>QUESTIONS?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FAB56-333D-D144-BA62-954BA04D87BC}"/>
              </a:ext>
            </a:extLst>
          </p:cNvPr>
          <p:cNvSpPr txBox="1"/>
          <p:nvPr/>
        </p:nvSpPr>
        <p:spPr>
          <a:xfrm>
            <a:off x="402990" y="391997"/>
            <a:ext cx="50915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1200">
                <a:solidFill>
                  <a:schemeClr val="bg1"/>
                </a:solidFill>
                <a:latin typeface="Gotham Book" panose="02000604030000020004" pitchFamily="2" charset="0"/>
              </a:rPr>
              <a:t>CASE / NAMN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87F8D-F4B9-3842-81A5-00C2C6527F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0"/>
          <a:stretch/>
        </p:blipFill>
        <p:spPr>
          <a:xfrm>
            <a:off x="302643" y="289783"/>
            <a:ext cx="6214806" cy="6278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139C6F-4A0B-4E48-9B54-0FF306ADE0C7}"/>
              </a:ext>
            </a:extLst>
          </p:cNvPr>
          <p:cNvSpPr txBox="1"/>
          <p:nvPr/>
        </p:nvSpPr>
        <p:spPr>
          <a:xfrm>
            <a:off x="7146562" y="3952115"/>
            <a:ext cx="4416325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4000" dirty="0">
                <a:solidFill>
                  <a:srgbClr val="193154"/>
                </a:solidFill>
                <a:latin typeface="Gotham Medium" panose="02000604030000020004" pitchFamily="2" charset="0"/>
              </a:rPr>
              <a:t>Jonas Stensved</a:t>
            </a:r>
          </a:p>
          <a:p>
            <a:r>
              <a:rPr lang="sv-SE" sz="2800" dirty="0">
                <a:latin typeface="Gotham Book" panose="02000604030000020004" pitchFamily="2" charset="0"/>
              </a:rPr>
              <a:t>Solution </a:t>
            </a:r>
            <a:r>
              <a:rPr lang="sv-SE" sz="2800" dirty="0" err="1">
                <a:latin typeface="Gotham Book" panose="02000604030000020004" pitchFamily="2" charset="0"/>
              </a:rPr>
              <a:t>Architect</a:t>
            </a:r>
            <a:endParaRPr lang="sv-SE" sz="2800" dirty="0">
              <a:latin typeface="Gotham Book" panose="02000604030000020004" pitchFamily="2" charset="0"/>
            </a:endParaRPr>
          </a:p>
          <a:p>
            <a:endParaRPr lang="sv-SE" sz="2800" dirty="0">
              <a:latin typeface="Gotham Book" panose="02000604030000020004" pitchFamily="2" charset="0"/>
            </a:endParaRPr>
          </a:p>
          <a:p>
            <a:r>
              <a:rPr lang="sv-SE" sz="2800" dirty="0" err="1">
                <a:latin typeface="Gotham Book" panose="02000604030000020004" pitchFamily="2" charset="0"/>
              </a:rPr>
              <a:t>jonas.stensved@avantime.se</a:t>
            </a:r>
            <a:endParaRPr lang="sv-SE" sz="2800" dirty="0">
              <a:latin typeface="Gotham Book" panose="02000604030000020004" pitchFamily="2" charset="0"/>
            </a:endParaRPr>
          </a:p>
          <a:p>
            <a:endParaRPr lang="sv-SE" sz="4000" dirty="0">
              <a:solidFill>
                <a:srgbClr val="00AEEF"/>
              </a:solidFill>
              <a:latin typeface="Gotham Medium" panose="02000604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D4DFCB-9B71-FF4F-BF0A-1992903CCE50}"/>
              </a:ext>
            </a:extLst>
          </p:cNvPr>
          <p:cNvSpPr txBox="1"/>
          <p:nvPr/>
        </p:nvSpPr>
        <p:spPr>
          <a:xfrm>
            <a:off x="7146562" y="1341621"/>
            <a:ext cx="3981514" cy="1143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400" dirty="0" err="1">
                <a:latin typeface="Gotham Book" panose="02000604030000020004" pitchFamily="2" charset="0"/>
              </a:rPr>
              <a:t>Please</a:t>
            </a:r>
            <a:r>
              <a:rPr lang="sv-SE" sz="2400" dirty="0">
                <a:latin typeface="Gotham Book" panose="02000604030000020004" pitchFamily="2" charset="0"/>
              </a:rPr>
              <a:t> </a:t>
            </a:r>
            <a:r>
              <a:rPr lang="sv-SE" sz="2400" dirty="0" err="1">
                <a:latin typeface="Gotham Book" panose="02000604030000020004" pitchFamily="2" charset="0"/>
              </a:rPr>
              <a:t>feel</a:t>
            </a:r>
            <a:r>
              <a:rPr lang="sv-SE" sz="2400" dirty="0">
                <a:latin typeface="Gotham Book" panose="02000604030000020004" pitchFamily="2" charset="0"/>
              </a:rPr>
              <a:t> </a:t>
            </a:r>
            <a:r>
              <a:rPr lang="sv-SE" sz="2400" dirty="0" err="1">
                <a:latin typeface="Gotham Book" panose="02000604030000020004" pitchFamily="2" charset="0"/>
              </a:rPr>
              <a:t>free</a:t>
            </a:r>
            <a:r>
              <a:rPr lang="sv-SE" sz="2400" dirty="0">
                <a:latin typeface="Gotham Book" panose="02000604030000020004" pitchFamily="2" charset="0"/>
              </a:rPr>
              <a:t> to ask or </a:t>
            </a:r>
            <a:r>
              <a:rPr lang="sv-SE" sz="2400" dirty="0" err="1">
                <a:latin typeface="Gotham Book" panose="02000604030000020004" pitchFamily="2" charset="0"/>
              </a:rPr>
              <a:t>reach</a:t>
            </a:r>
            <a:r>
              <a:rPr lang="sv-SE" sz="2400" dirty="0">
                <a:latin typeface="Gotham Book" panose="02000604030000020004" pitchFamily="2" charset="0"/>
              </a:rPr>
              <a:t> </a:t>
            </a:r>
            <a:r>
              <a:rPr lang="sv-SE" sz="2400" dirty="0" err="1">
                <a:latin typeface="Gotham Book" panose="02000604030000020004" pitchFamily="2" charset="0"/>
              </a:rPr>
              <a:t>out</a:t>
            </a:r>
            <a:r>
              <a:rPr lang="sv-SE" sz="2400" dirty="0">
                <a:latin typeface="Gotham Book" panose="02000604030000020004" pitchFamily="2" charset="0"/>
              </a:rPr>
              <a:t> </a:t>
            </a:r>
            <a:r>
              <a:rPr lang="sv-SE" sz="2400" dirty="0" err="1">
                <a:latin typeface="Gotham Book" panose="02000604030000020004" pitchFamily="2" charset="0"/>
              </a:rPr>
              <a:t>after</a:t>
            </a:r>
            <a:r>
              <a:rPr lang="sv-SE" sz="2400" dirty="0">
                <a:latin typeface="Gotham Book" panose="02000604030000020004" pitchFamily="2" charset="0"/>
              </a:rPr>
              <a:t> </a:t>
            </a:r>
            <a:r>
              <a:rPr lang="sv-SE" sz="2400" dirty="0" err="1">
                <a:latin typeface="Gotham Book" panose="02000604030000020004" pitchFamily="2" charset="0"/>
              </a:rPr>
              <a:t>this</a:t>
            </a:r>
            <a:r>
              <a:rPr lang="sv-SE" sz="2400" dirty="0">
                <a:latin typeface="Gotham Book" panose="02000604030000020004" pitchFamily="2" charset="0"/>
              </a:rPr>
              <a:t> session!</a:t>
            </a:r>
          </a:p>
        </p:txBody>
      </p:sp>
    </p:spTree>
    <p:extLst>
      <p:ext uri="{BB962C8B-B14F-4D97-AF65-F5344CB8AC3E}">
        <p14:creationId xmlns:p14="http://schemas.microsoft.com/office/powerpoint/2010/main" val="56270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843D6A-E903-8442-8993-5F6153CAF3C1}"/>
              </a:ext>
            </a:extLst>
          </p:cNvPr>
          <p:cNvSpPr/>
          <p:nvPr/>
        </p:nvSpPr>
        <p:spPr>
          <a:xfrm>
            <a:off x="305016" y="289783"/>
            <a:ext cx="11581967" cy="6278433"/>
          </a:xfrm>
          <a:prstGeom prst="rect">
            <a:avLst/>
          </a:prstGeom>
          <a:solidFill>
            <a:srgbClr val="193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17D23-1266-534B-A663-FBB9EEAB64D4}"/>
              </a:ext>
            </a:extLst>
          </p:cNvPr>
          <p:cNvSpPr txBox="1"/>
          <p:nvPr/>
        </p:nvSpPr>
        <p:spPr>
          <a:xfrm>
            <a:off x="305015" y="2388841"/>
            <a:ext cx="115819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9600" b="1" spc="300" dirty="0">
                <a:solidFill>
                  <a:srgbClr val="FFF200"/>
                </a:solidFill>
                <a:latin typeface="Gotham Bold" panose="02000604030000020004" pitchFamily="2" charset="0"/>
              </a:rPr>
              <a:t>THANK YOU!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E72940-E8C6-0940-AD2A-7EDADF6CE4A1}"/>
              </a:ext>
            </a:extLst>
          </p:cNvPr>
          <p:cNvSpPr/>
          <p:nvPr/>
        </p:nvSpPr>
        <p:spPr>
          <a:xfrm>
            <a:off x="9867166" y="6057558"/>
            <a:ext cx="2246277" cy="55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B0B66-131F-0A44-9F34-1D1B4A1B2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254" y="6311621"/>
            <a:ext cx="1809729" cy="15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4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A768E6-3362-4846-84A1-805E8117FAF7}"/>
              </a:ext>
            </a:extLst>
          </p:cNvPr>
          <p:cNvSpPr/>
          <p:nvPr/>
        </p:nvSpPr>
        <p:spPr>
          <a:xfrm>
            <a:off x="305016" y="289782"/>
            <a:ext cx="11582183" cy="6278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7325C-6FEE-1A43-93DA-CFA39448784E}"/>
              </a:ext>
            </a:extLst>
          </p:cNvPr>
          <p:cNvSpPr/>
          <p:nvPr/>
        </p:nvSpPr>
        <p:spPr>
          <a:xfrm>
            <a:off x="6710082" y="697017"/>
            <a:ext cx="4725454" cy="5261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800" dirty="0">
                <a:solidFill>
                  <a:srgbClr val="00AEEF"/>
                </a:solidFill>
                <a:latin typeface="Gotham Medium" panose="02000604030000020004" pitchFamily="2" charset="0"/>
              </a:rPr>
              <a:t>ABOUT OPENAPI</a:t>
            </a:r>
          </a:p>
          <a:p>
            <a:pPr>
              <a:lnSpc>
                <a:spcPct val="150000"/>
              </a:lnSpc>
            </a:pPr>
            <a:endParaRPr lang="sv-S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Open</a:t>
            </a:r>
            <a:r>
              <a:rPr lang="sv-SE" sz="2000" dirty="0"/>
              <a:t> Source under Linux Foundation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>
                <a:latin typeface="Gotham Book" panose="02000604030000020004" pitchFamily="2" charset="0"/>
              </a:rPr>
              <a:t>Describes</a:t>
            </a:r>
            <a:r>
              <a:rPr lang="sv-SE" sz="2000" dirty="0">
                <a:latin typeface="Gotham Book" panose="02000604030000020004" pitchFamily="2" charset="0"/>
              </a:rPr>
              <a:t> REST APIs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>
                <a:latin typeface="Gotham Book" panose="02000604030000020004" pitchFamily="2" charset="0"/>
              </a:rPr>
              <a:t>Vendor</a:t>
            </a:r>
            <a:r>
              <a:rPr lang="sv-SE" sz="2000" dirty="0">
                <a:latin typeface="Gotham Book" panose="02000604030000020004" pitchFamily="2" charset="0"/>
              </a:rPr>
              <a:t> Neutral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>
                <a:latin typeface="Gotham Book" panose="02000604030000020004" pitchFamily="2" charset="0"/>
              </a:rPr>
              <a:t>Backed</a:t>
            </a:r>
            <a:r>
              <a:rPr lang="sv-SE" sz="2000" dirty="0">
                <a:latin typeface="Gotham Book" panose="02000604030000020004" pitchFamily="2" charset="0"/>
              </a:rPr>
              <a:t> by major </a:t>
            </a:r>
            <a:r>
              <a:rPr lang="sv-SE" sz="2000" dirty="0" err="1">
                <a:latin typeface="Gotham Book" panose="02000604030000020004" pitchFamily="2" charset="0"/>
              </a:rPr>
              <a:t>companies</a:t>
            </a:r>
            <a:endParaRPr lang="sv-SE" sz="2000" dirty="0">
              <a:latin typeface="Gotham Book" panose="020006040300000200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>
                <a:latin typeface="Gotham Book" panose="02000604030000020004" pitchFamily="2" charset="0"/>
              </a:rPr>
              <a:t>Can</a:t>
            </a:r>
            <a:r>
              <a:rPr lang="sv-SE" sz="2000" dirty="0">
                <a:latin typeface="Gotham Book" panose="02000604030000020004" pitchFamily="2" charset="0"/>
              </a:rPr>
              <a:t> be auto-</a:t>
            </a:r>
            <a:r>
              <a:rPr lang="sv-SE" sz="2000" dirty="0" err="1">
                <a:latin typeface="Gotham Book" panose="02000604030000020004" pitchFamily="2" charset="0"/>
              </a:rPr>
              <a:t>generated</a:t>
            </a:r>
            <a:r>
              <a:rPr lang="sv-SE" sz="2000" dirty="0">
                <a:latin typeface="Gotham Book" panose="02000604030000020004" pitchFamily="2" charset="0"/>
              </a:rPr>
              <a:t> </a:t>
            </a:r>
            <a:r>
              <a:rPr lang="sv-SE" sz="2000" dirty="0" err="1">
                <a:latin typeface="Gotham Book" panose="02000604030000020004" pitchFamily="2" charset="0"/>
              </a:rPr>
              <a:t>with</a:t>
            </a:r>
            <a:r>
              <a:rPr lang="sv-SE" sz="2000" dirty="0">
                <a:latin typeface="Gotham Book" panose="02000604030000020004" pitchFamily="2" charset="0"/>
              </a:rPr>
              <a:t> </a:t>
            </a:r>
            <a:r>
              <a:rPr lang="sv-SE" sz="2000" dirty="0" err="1">
                <a:latin typeface="Gotham Book" panose="02000604030000020004" pitchFamily="2" charset="0"/>
              </a:rPr>
              <a:t>tools</a:t>
            </a:r>
            <a:r>
              <a:rPr lang="sv-SE" sz="2000" dirty="0">
                <a:latin typeface="Gotham Book" panose="02000604030000020004" pitchFamily="2" charset="0"/>
              </a:rPr>
              <a:t> from </a:t>
            </a:r>
            <a:r>
              <a:rPr lang="sv-SE" sz="2000" dirty="0" err="1">
                <a:latin typeface="Gotham Book" panose="02000604030000020004" pitchFamily="2" charset="0"/>
              </a:rPr>
              <a:t>your</a:t>
            </a:r>
            <a:r>
              <a:rPr lang="sv-SE" sz="2000" dirty="0">
                <a:latin typeface="Gotham Book" panose="02000604030000020004" pitchFamily="2" charset="0"/>
              </a:rPr>
              <a:t> API </a:t>
            </a:r>
            <a:r>
              <a:rPr lang="sv-SE" sz="2000" dirty="0" err="1">
                <a:latin typeface="Gotham Book" panose="02000604030000020004" pitchFamily="2" charset="0"/>
              </a:rPr>
              <a:t>project</a:t>
            </a:r>
            <a:r>
              <a:rPr lang="sv-SE" sz="2000" dirty="0">
                <a:latin typeface="Gotham Book" panose="02000604030000020004" pitchFamily="2" charset="0"/>
              </a:rPr>
              <a:t> or </a:t>
            </a:r>
            <a:r>
              <a:rPr lang="sv-SE" sz="2000" dirty="0" err="1">
                <a:latin typeface="Gotham Book" panose="02000604030000020004" pitchFamily="2" charset="0"/>
              </a:rPr>
              <a:t>created</a:t>
            </a:r>
            <a:r>
              <a:rPr lang="sv-SE" sz="2000" dirty="0">
                <a:latin typeface="Gotham Book" panose="02000604030000020004" pitchFamily="2" charset="0"/>
              </a:rPr>
              <a:t> </a:t>
            </a:r>
            <a:r>
              <a:rPr lang="sv-SE" sz="2000" dirty="0" err="1">
                <a:latin typeface="Gotham Book" panose="02000604030000020004" pitchFamily="2" charset="0"/>
              </a:rPr>
              <a:t>manually</a:t>
            </a:r>
            <a:endParaRPr lang="sv-SE" sz="2000" dirty="0">
              <a:latin typeface="Gotham Book" panose="020006040300000200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>
                <a:latin typeface="Gotham Book" panose="02000604030000020004" pitchFamily="2" charset="0"/>
              </a:rPr>
              <a:t>Described</a:t>
            </a:r>
            <a:r>
              <a:rPr lang="sv-SE" sz="2000" dirty="0">
                <a:latin typeface="Gotham Book" panose="02000604030000020004" pitchFamily="2" charset="0"/>
              </a:rPr>
              <a:t> in YAML or JSON</a:t>
            </a:r>
          </a:p>
          <a:p>
            <a:pPr>
              <a:lnSpc>
                <a:spcPct val="150000"/>
              </a:lnSpc>
            </a:pPr>
            <a:endParaRPr lang="sv-SE" sz="2000" dirty="0">
              <a:latin typeface="Gotham Book" panose="02000604030000020004" pitchFamily="2" charset="0"/>
            </a:endParaRPr>
          </a:p>
          <a:p>
            <a:pPr>
              <a:lnSpc>
                <a:spcPct val="150000"/>
              </a:lnSpc>
            </a:pPr>
            <a:r>
              <a:rPr lang="sv-SE" sz="2000" dirty="0"/>
              <a:t>(Read </a:t>
            </a:r>
            <a:r>
              <a:rPr lang="sv-SE" sz="2000" dirty="0" err="1"/>
              <a:t>more</a:t>
            </a:r>
            <a:r>
              <a:rPr lang="sv-SE" sz="2000" dirty="0"/>
              <a:t> at </a:t>
            </a:r>
            <a:r>
              <a:rPr lang="sv-SE" sz="2000" dirty="0" err="1"/>
              <a:t>https</a:t>
            </a:r>
            <a:r>
              <a:rPr lang="sv-SE" sz="2000" dirty="0"/>
              <a:t>://</a:t>
            </a:r>
            <a:r>
              <a:rPr lang="sv-SE" sz="2000" dirty="0" err="1"/>
              <a:t>www.openapis.org</a:t>
            </a:r>
            <a:r>
              <a:rPr lang="sv-SE" sz="200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01874-E3F9-7B47-BCD1-7140ED8B2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32" y="2419361"/>
            <a:ext cx="4955228" cy="14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1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843D6A-E903-8442-8993-5F6153CAF3C1}"/>
              </a:ext>
            </a:extLst>
          </p:cNvPr>
          <p:cNvSpPr/>
          <p:nvPr/>
        </p:nvSpPr>
        <p:spPr>
          <a:xfrm>
            <a:off x="305016" y="289782"/>
            <a:ext cx="11582183" cy="6278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A8A265-8713-1043-9060-338819025422}"/>
              </a:ext>
            </a:extLst>
          </p:cNvPr>
          <p:cNvSpPr/>
          <p:nvPr/>
        </p:nvSpPr>
        <p:spPr>
          <a:xfrm>
            <a:off x="0" y="3428999"/>
            <a:ext cx="305016" cy="1965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38CB4C-759B-9945-A5AB-47B95272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47" y="1206412"/>
            <a:ext cx="8046720" cy="5075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7977DB-4EA1-694C-86C8-BB26DE4E6A51}"/>
              </a:ext>
            </a:extLst>
          </p:cNvPr>
          <p:cNvSpPr txBox="1"/>
          <p:nvPr/>
        </p:nvSpPr>
        <p:spPr>
          <a:xfrm>
            <a:off x="305016" y="629825"/>
            <a:ext cx="115821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4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BACKED BY MARKET LEADERS</a:t>
            </a:r>
          </a:p>
        </p:txBody>
      </p:sp>
    </p:spTree>
    <p:extLst>
      <p:ext uri="{BB962C8B-B14F-4D97-AF65-F5344CB8AC3E}">
        <p14:creationId xmlns:p14="http://schemas.microsoft.com/office/powerpoint/2010/main" val="11894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AC238-DB25-1246-86F4-4282881B9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" r="4235"/>
          <a:stretch/>
        </p:blipFill>
        <p:spPr>
          <a:xfrm>
            <a:off x="305016" y="289782"/>
            <a:ext cx="11582184" cy="62784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5016" y="289783"/>
            <a:ext cx="11582184" cy="6278433"/>
          </a:xfrm>
          <a:prstGeom prst="rect">
            <a:avLst/>
          </a:prstGeom>
          <a:solidFill>
            <a:srgbClr val="19315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91530-4DB8-F24A-94AE-D854AFD8A5C3}"/>
              </a:ext>
            </a:extLst>
          </p:cNvPr>
          <p:cNvSpPr txBox="1"/>
          <p:nvPr/>
        </p:nvSpPr>
        <p:spPr>
          <a:xfrm>
            <a:off x="1245840" y="1117885"/>
            <a:ext cx="869826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32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WHAT IS A (DIGITAL) ECOSYSTEM?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FCBDB-0849-3B4B-ADB7-0131499F42F1}"/>
              </a:ext>
            </a:extLst>
          </p:cNvPr>
          <p:cNvSpPr txBox="1"/>
          <p:nvPr/>
        </p:nvSpPr>
        <p:spPr>
          <a:xfrm>
            <a:off x="1243671" y="1982965"/>
            <a:ext cx="970465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400" dirty="0">
                <a:solidFill>
                  <a:schemeClr val="bg2"/>
                </a:solidFill>
              </a:rPr>
              <a:t>A digital </a:t>
            </a:r>
            <a:r>
              <a:rPr lang="sv-SE" sz="2400" dirty="0" err="1">
                <a:solidFill>
                  <a:schemeClr val="bg2"/>
                </a:solidFill>
              </a:rPr>
              <a:t>ecosystem</a:t>
            </a:r>
            <a:r>
              <a:rPr lang="sv-SE" sz="2400" dirty="0">
                <a:solidFill>
                  <a:schemeClr val="bg2"/>
                </a:solidFill>
              </a:rPr>
              <a:t> is a </a:t>
            </a:r>
            <a:r>
              <a:rPr lang="sv-SE" sz="2400" b="1" dirty="0" err="1">
                <a:solidFill>
                  <a:schemeClr val="bg2"/>
                </a:solidFill>
              </a:rPr>
              <a:t>distributed</a:t>
            </a:r>
            <a:r>
              <a:rPr lang="sv-SE" sz="2400" dirty="0">
                <a:solidFill>
                  <a:schemeClr val="bg2"/>
                </a:solidFill>
              </a:rPr>
              <a:t>, </a:t>
            </a:r>
            <a:r>
              <a:rPr lang="sv-SE" sz="2400" b="1" dirty="0">
                <a:solidFill>
                  <a:schemeClr val="bg2"/>
                </a:solidFill>
              </a:rPr>
              <a:t>adaptive</a:t>
            </a:r>
            <a:r>
              <a:rPr lang="sv-SE" sz="2400" dirty="0">
                <a:solidFill>
                  <a:schemeClr val="bg2"/>
                </a:solidFill>
              </a:rPr>
              <a:t>, </a:t>
            </a:r>
            <a:r>
              <a:rPr lang="sv-SE" sz="2400" b="1" dirty="0" err="1">
                <a:solidFill>
                  <a:schemeClr val="bg1"/>
                </a:solidFill>
              </a:rPr>
              <a:t>open</a:t>
            </a:r>
            <a:r>
              <a:rPr lang="sv-SE" sz="2400" dirty="0">
                <a:solidFill>
                  <a:schemeClr val="bg1"/>
                </a:solidFill>
              </a:rPr>
              <a:t> </a:t>
            </a:r>
            <a:r>
              <a:rPr lang="sv-SE" sz="2400" dirty="0">
                <a:solidFill>
                  <a:schemeClr val="bg2"/>
                </a:solidFill>
              </a:rPr>
              <a:t>socio-</a:t>
            </a:r>
            <a:r>
              <a:rPr lang="sv-SE" sz="2400" dirty="0" err="1">
                <a:solidFill>
                  <a:schemeClr val="bg2"/>
                </a:solidFill>
              </a:rPr>
              <a:t>technical</a:t>
            </a:r>
            <a:r>
              <a:rPr lang="sv-SE" sz="2400" dirty="0">
                <a:solidFill>
                  <a:schemeClr val="bg2"/>
                </a:solidFill>
              </a:rPr>
              <a:t> system </a:t>
            </a:r>
            <a:r>
              <a:rPr lang="sv-SE" sz="2400" dirty="0" err="1">
                <a:solidFill>
                  <a:schemeClr val="bg2"/>
                </a:solidFill>
              </a:rPr>
              <a:t>with</a:t>
            </a:r>
            <a:r>
              <a:rPr lang="sv-SE" sz="2400" dirty="0">
                <a:solidFill>
                  <a:schemeClr val="bg2"/>
                </a:solidFill>
              </a:rPr>
              <a:t> </a:t>
            </a:r>
            <a:r>
              <a:rPr lang="sv-SE" sz="2400" dirty="0" err="1">
                <a:solidFill>
                  <a:schemeClr val="bg2"/>
                </a:solidFill>
              </a:rPr>
              <a:t>properties</a:t>
            </a:r>
            <a:r>
              <a:rPr lang="sv-SE" sz="2400" dirty="0">
                <a:solidFill>
                  <a:schemeClr val="bg2"/>
                </a:solidFill>
              </a:rPr>
              <a:t> </a:t>
            </a:r>
            <a:r>
              <a:rPr lang="sv-SE" sz="2400" dirty="0" err="1">
                <a:solidFill>
                  <a:schemeClr val="bg2"/>
                </a:solidFill>
              </a:rPr>
              <a:t>of</a:t>
            </a:r>
            <a:r>
              <a:rPr lang="sv-SE" sz="2400" dirty="0">
                <a:solidFill>
                  <a:schemeClr val="bg1"/>
                </a:solidFill>
              </a:rPr>
              <a:t> </a:t>
            </a:r>
            <a:r>
              <a:rPr lang="sv-SE" sz="2400" b="1" dirty="0" err="1">
                <a:solidFill>
                  <a:schemeClr val="bg1"/>
                </a:solidFill>
              </a:rPr>
              <a:t>self</a:t>
            </a:r>
            <a:r>
              <a:rPr lang="sv-SE" sz="2400" b="1" dirty="0">
                <a:solidFill>
                  <a:schemeClr val="bg1"/>
                </a:solidFill>
              </a:rPr>
              <a:t>-organisation</a:t>
            </a:r>
            <a:r>
              <a:rPr lang="sv-SE" sz="2400" dirty="0">
                <a:solidFill>
                  <a:schemeClr val="bg1"/>
                </a:solidFill>
              </a:rPr>
              <a:t>, </a:t>
            </a:r>
            <a:r>
              <a:rPr lang="sv-SE" sz="2400" b="1" dirty="0" err="1">
                <a:solidFill>
                  <a:schemeClr val="bg1"/>
                </a:solidFill>
              </a:rPr>
              <a:t>scalability</a:t>
            </a:r>
            <a:r>
              <a:rPr lang="sv-SE" sz="2400" dirty="0">
                <a:solidFill>
                  <a:schemeClr val="bg1"/>
                </a:solidFill>
              </a:rPr>
              <a:t> </a:t>
            </a:r>
            <a:r>
              <a:rPr lang="sv-SE" sz="2400" dirty="0">
                <a:solidFill>
                  <a:schemeClr val="bg2"/>
                </a:solidFill>
              </a:rPr>
              <a:t>and </a:t>
            </a:r>
            <a:r>
              <a:rPr lang="sv-SE" sz="2400" dirty="0" err="1">
                <a:solidFill>
                  <a:schemeClr val="bg2"/>
                </a:solidFill>
              </a:rPr>
              <a:t>sustainability</a:t>
            </a:r>
            <a:r>
              <a:rPr lang="sv-SE" sz="2400" dirty="0">
                <a:solidFill>
                  <a:schemeClr val="bg2"/>
                </a:solidFill>
              </a:rPr>
              <a:t> </a:t>
            </a:r>
            <a:r>
              <a:rPr lang="sv-SE" sz="2400" dirty="0" err="1">
                <a:solidFill>
                  <a:schemeClr val="bg2"/>
                </a:solidFill>
              </a:rPr>
              <a:t>inspired</a:t>
            </a:r>
            <a:r>
              <a:rPr lang="sv-SE" sz="2400" dirty="0">
                <a:solidFill>
                  <a:schemeClr val="bg2"/>
                </a:solidFill>
              </a:rPr>
              <a:t> from </a:t>
            </a:r>
            <a:r>
              <a:rPr lang="sv-SE" sz="2400" dirty="0" err="1">
                <a:solidFill>
                  <a:schemeClr val="bg2"/>
                </a:solidFill>
              </a:rPr>
              <a:t>natural</a:t>
            </a:r>
            <a:r>
              <a:rPr lang="sv-SE" sz="2400" dirty="0">
                <a:solidFill>
                  <a:schemeClr val="bg2"/>
                </a:solidFill>
              </a:rPr>
              <a:t> </a:t>
            </a:r>
            <a:r>
              <a:rPr lang="sv-SE" sz="2400" dirty="0" err="1">
                <a:solidFill>
                  <a:schemeClr val="bg2"/>
                </a:solidFill>
              </a:rPr>
              <a:t>ecosystems</a:t>
            </a:r>
            <a:r>
              <a:rPr lang="sv-SE" sz="2400" dirty="0">
                <a:solidFill>
                  <a:schemeClr val="bg2"/>
                </a:solidFill>
              </a:rPr>
              <a:t>. Digital </a:t>
            </a:r>
            <a:r>
              <a:rPr lang="sv-SE" sz="2400" dirty="0" err="1">
                <a:solidFill>
                  <a:schemeClr val="bg2"/>
                </a:solidFill>
              </a:rPr>
              <a:t>ecosystem</a:t>
            </a:r>
            <a:r>
              <a:rPr lang="sv-SE" sz="2400" dirty="0">
                <a:solidFill>
                  <a:schemeClr val="bg2"/>
                </a:solidFill>
              </a:rPr>
              <a:t> </a:t>
            </a:r>
            <a:r>
              <a:rPr lang="sv-SE" sz="2400" dirty="0" err="1">
                <a:solidFill>
                  <a:schemeClr val="bg2"/>
                </a:solidFill>
              </a:rPr>
              <a:t>models</a:t>
            </a:r>
            <a:r>
              <a:rPr lang="sv-SE" sz="2400" dirty="0">
                <a:solidFill>
                  <a:schemeClr val="bg2"/>
                </a:solidFill>
              </a:rPr>
              <a:t> </a:t>
            </a:r>
            <a:r>
              <a:rPr lang="sv-SE" sz="2400" dirty="0" err="1">
                <a:solidFill>
                  <a:schemeClr val="bg2"/>
                </a:solidFill>
              </a:rPr>
              <a:t>are</a:t>
            </a:r>
            <a:r>
              <a:rPr lang="sv-SE" sz="2400" dirty="0">
                <a:solidFill>
                  <a:schemeClr val="bg2"/>
                </a:solidFill>
              </a:rPr>
              <a:t> </a:t>
            </a:r>
            <a:r>
              <a:rPr lang="sv-SE" sz="2400" dirty="0" err="1">
                <a:solidFill>
                  <a:schemeClr val="bg2"/>
                </a:solidFill>
              </a:rPr>
              <a:t>informed</a:t>
            </a:r>
            <a:r>
              <a:rPr lang="sv-SE" sz="2400" dirty="0">
                <a:solidFill>
                  <a:schemeClr val="bg2"/>
                </a:solidFill>
              </a:rPr>
              <a:t> by </a:t>
            </a:r>
            <a:r>
              <a:rPr lang="sv-SE" sz="2400" dirty="0" err="1">
                <a:solidFill>
                  <a:schemeClr val="bg2"/>
                </a:solidFill>
              </a:rPr>
              <a:t>knowledge</a:t>
            </a:r>
            <a:r>
              <a:rPr lang="sv-SE" sz="2400" dirty="0">
                <a:solidFill>
                  <a:schemeClr val="bg2"/>
                </a:solidFill>
              </a:rPr>
              <a:t> </a:t>
            </a:r>
            <a:r>
              <a:rPr lang="sv-SE" sz="2400" dirty="0" err="1">
                <a:solidFill>
                  <a:schemeClr val="bg2"/>
                </a:solidFill>
              </a:rPr>
              <a:t>of</a:t>
            </a:r>
            <a:r>
              <a:rPr lang="sv-SE" sz="2400" dirty="0">
                <a:solidFill>
                  <a:schemeClr val="bg2"/>
                </a:solidFill>
              </a:rPr>
              <a:t> </a:t>
            </a:r>
            <a:r>
              <a:rPr lang="sv-SE" sz="2400" dirty="0" err="1">
                <a:solidFill>
                  <a:schemeClr val="bg2"/>
                </a:solidFill>
              </a:rPr>
              <a:t>natural</a:t>
            </a:r>
            <a:r>
              <a:rPr lang="sv-SE" sz="2400" dirty="0">
                <a:solidFill>
                  <a:schemeClr val="bg2"/>
                </a:solidFill>
              </a:rPr>
              <a:t> </a:t>
            </a:r>
            <a:r>
              <a:rPr lang="sv-SE" sz="2400" dirty="0" err="1">
                <a:solidFill>
                  <a:schemeClr val="bg2"/>
                </a:solidFill>
              </a:rPr>
              <a:t>ecosystems</a:t>
            </a:r>
            <a:r>
              <a:rPr lang="sv-SE" sz="2400" dirty="0">
                <a:solidFill>
                  <a:schemeClr val="bg2"/>
                </a:solidFill>
              </a:rPr>
              <a:t>, </a:t>
            </a:r>
            <a:r>
              <a:rPr lang="sv-SE" sz="2400" dirty="0" err="1">
                <a:solidFill>
                  <a:schemeClr val="bg2"/>
                </a:solidFill>
              </a:rPr>
              <a:t>especially</a:t>
            </a:r>
            <a:r>
              <a:rPr lang="sv-SE" sz="2400" dirty="0">
                <a:solidFill>
                  <a:schemeClr val="bg2"/>
                </a:solidFill>
              </a:rPr>
              <a:t> for </a:t>
            </a:r>
            <a:r>
              <a:rPr lang="sv-SE" sz="2400" dirty="0" err="1">
                <a:solidFill>
                  <a:schemeClr val="bg2"/>
                </a:solidFill>
              </a:rPr>
              <a:t>aspects</a:t>
            </a:r>
            <a:r>
              <a:rPr lang="sv-SE" sz="2400" dirty="0">
                <a:solidFill>
                  <a:schemeClr val="bg2"/>
                </a:solidFill>
              </a:rPr>
              <a:t> </a:t>
            </a:r>
            <a:r>
              <a:rPr lang="sv-SE" sz="2400" dirty="0" err="1">
                <a:solidFill>
                  <a:schemeClr val="bg2"/>
                </a:solidFill>
              </a:rPr>
              <a:t>related</a:t>
            </a:r>
            <a:r>
              <a:rPr lang="sv-SE" sz="2400" dirty="0">
                <a:solidFill>
                  <a:schemeClr val="bg2"/>
                </a:solidFill>
              </a:rPr>
              <a:t> to </a:t>
            </a:r>
            <a:r>
              <a:rPr lang="sv-SE" sz="2400" dirty="0" err="1">
                <a:solidFill>
                  <a:schemeClr val="bg2"/>
                </a:solidFill>
              </a:rPr>
              <a:t>competition</a:t>
            </a:r>
            <a:r>
              <a:rPr lang="sv-SE" sz="2400" dirty="0">
                <a:solidFill>
                  <a:schemeClr val="bg2"/>
                </a:solidFill>
              </a:rPr>
              <a:t> and</a:t>
            </a:r>
            <a:r>
              <a:rPr lang="sv-SE" sz="2400" dirty="0">
                <a:solidFill>
                  <a:schemeClr val="bg1"/>
                </a:solidFill>
              </a:rPr>
              <a:t> </a:t>
            </a:r>
            <a:r>
              <a:rPr lang="sv-SE" sz="2400" b="1" dirty="0" err="1">
                <a:solidFill>
                  <a:schemeClr val="bg1"/>
                </a:solidFill>
              </a:rPr>
              <a:t>collaboration</a:t>
            </a:r>
            <a:r>
              <a:rPr lang="sv-SE" sz="2400" b="1" dirty="0">
                <a:solidFill>
                  <a:schemeClr val="bg1"/>
                </a:solidFill>
              </a:rPr>
              <a:t> </a:t>
            </a:r>
            <a:r>
              <a:rPr lang="sv-SE" sz="2400" b="1" dirty="0" err="1">
                <a:solidFill>
                  <a:schemeClr val="bg1"/>
                </a:solidFill>
              </a:rPr>
              <a:t>among</a:t>
            </a:r>
            <a:r>
              <a:rPr lang="sv-SE" sz="2400" b="1" dirty="0">
                <a:solidFill>
                  <a:schemeClr val="bg1"/>
                </a:solidFill>
              </a:rPr>
              <a:t> diverse </a:t>
            </a:r>
            <a:r>
              <a:rPr lang="sv-SE" sz="2400" b="1" dirty="0" err="1">
                <a:solidFill>
                  <a:schemeClr val="bg1"/>
                </a:solidFill>
              </a:rPr>
              <a:t>entities</a:t>
            </a:r>
            <a:r>
              <a:rPr lang="sv-SE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sv-SE" sz="24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A1505C-6742-0A41-8736-785EF2832432}"/>
              </a:ext>
            </a:extLst>
          </p:cNvPr>
          <p:cNvSpPr/>
          <p:nvPr/>
        </p:nvSpPr>
        <p:spPr>
          <a:xfrm>
            <a:off x="9710987" y="5703013"/>
            <a:ext cx="1755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</a:rPr>
              <a:t>*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Wikipedia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sym typeface="Wingdings" pitchFamily="2" charset="2"/>
              </a:rPr>
              <a:t></a:t>
            </a:r>
            <a:endParaRPr lang="sv-S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51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D1B10-4319-454A-8461-3FD6D6EE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286769"/>
            <a:ext cx="8605851" cy="53786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91530-4DB8-F24A-94AE-D854AFD8A5C3}"/>
              </a:ext>
            </a:extLst>
          </p:cNvPr>
          <p:cNvSpPr txBox="1"/>
          <p:nvPr/>
        </p:nvSpPr>
        <p:spPr>
          <a:xfrm>
            <a:off x="721661" y="873665"/>
            <a:ext cx="68640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24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EVOLUTION OF INTEGRATION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DBC44-6D3E-7841-B2C1-842872E61204}"/>
              </a:ext>
            </a:extLst>
          </p:cNvPr>
          <p:cNvSpPr/>
          <p:nvPr/>
        </p:nvSpPr>
        <p:spPr>
          <a:xfrm>
            <a:off x="2198871" y="4259600"/>
            <a:ext cx="12029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600" b="1" dirty="0">
                <a:solidFill>
                  <a:srgbClr val="193154"/>
                </a:solidFill>
                <a:latin typeface="Gotham Medium" panose="02000604030000020004" pitchFamily="2" charset="0"/>
              </a:rPr>
              <a:t>No</a:t>
            </a:r>
          </a:p>
          <a:p>
            <a:pPr algn="ctr"/>
            <a:r>
              <a:rPr lang="sv-SE" sz="1600" b="1" dirty="0">
                <a:solidFill>
                  <a:srgbClr val="193154"/>
                </a:solidFill>
                <a:latin typeface="Gotham Medium" panose="02000604030000020004" pitchFamily="2" charset="0"/>
              </a:rPr>
              <a:t>integrations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7FDE0C-667E-1548-A489-481A5FA41F7F}"/>
              </a:ext>
            </a:extLst>
          </p:cNvPr>
          <p:cNvSpPr/>
          <p:nvPr/>
        </p:nvSpPr>
        <p:spPr>
          <a:xfrm>
            <a:off x="5054433" y="2615624"/>
            <a:ext cx="1041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600" b="1" dirty="0" err="1">
                <a:solidFill>
                  <a:srgbClr val="193154"/>
                </a:solidFill>
                <a:latin typeface="Gotham Medium" panose="02000604030000020004" pitchFamily="2" charset="0"/>
              </a:rPr>
              <a:t>Shared</a:t>
            </a:r>
            <a:endParaRPr lang="sv-SE" sz="1600" b="1" dirty="0">
              <a:solidFill>
                <a:srgbClr val="193154"/>
              </a:solidFill>
              <a:latin typeface="Gotham Medium" panose="02000604030000020004" pitchFamily="2" charset="0"/>
            </a:endParaRPr>
          </a:p>
          <a:p>
            <a:pPr algn="ctr"/>
            <a:r>
              <a:rPr lang="sv-SE" sz="1600" b="1" dirty="0" err="1">
                <a:solidFill>
                  <a:srgbClr val="193154"/>
                </a:solidFill>
                <a:latin typeface="Gotham Medium" panose="02000604030000020004" pitchFamily="2" charset="0"/>
              </a:rPr>
              <a:t>databases</a:t>
            </a:r>
            <a:endParaRPr lang="sv-SE" sz="1600" b="1" dirty="0">
              <a:solidFill>
                <a:srgbClr val="193154"/>
              </a:solidFill>
              <a:latin typeface="Gotham Medium" panose="0200060403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BA09DB-6958-8B47-A457-A2FBB0611AB6}"/>
              </a:ext>
            </a:extLst>
          </p:cNvPr>
          <p:cNvSpPr/>
          <p:nvPr/>
        </p:nvSpPr>
        <p:spPr>
          <a:xfrm>
            <a:off x="7756102" y="1456045"/>
            <a:ext cx="147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600" b="1" dirty="0">
                <a:solidFill>
                  <a:srgbClr val="193154"/>
                </a:solidFill>
                <a:latin typeface="Gotham Medium" panose="02000604030000020004" pitchFamily="2" charset="0"/>
              </a:rPr>
              <a:t>Integration to </a:t>
            </a:r>
          </a:p>
          <a:p>
            <a:pPr algn="ctr"/>
            <a:r>
              <a:rPr lang="sv-SE" sz="1600" b="1" dirty="0">
                <a:solidFill>
                  <a:srgbClr val="193154"/>
                </a:solidFill>
                <a:latin typeface="Gotham Medium" panose="02000604030000020004" pitchFamily="2" charset="0"/>
              </a:rPr>
              <a:t>KNOWN </a:t>
            </a:r>
            <a:r>
              <a:rPr lang="sv-SE" sz="1600" b="1" dirty="0" err="1">
                <a:solidFill>
                  <a:srgbClr val="193154"/>
                </a:solidFill>
                <a:latin typeface="Gotham Medium" panose="02000604030000020004" pitchFamily="2" charset="0"/>
              </a:rPr>
              <a:t>callers</a:t>
            </a:r>
            <a:endParaRPr lang="sv-SE" sz="1600" b="1" dirty="0">
              <a:solidFill>
                <a:srgbClr val="193154"/>
              </a:solidFill>
              <a:latin typeface="Gotham Medium" panose="0200060403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547882-6D76-F349-8A89-B1EE053BFFCF}"/>
              </a:ext>
            </a:extLst>
          </p:cNvPr>
          <p:cNvSpPr/>
          <p:nvPr/>
        </p:nvSpPr>
        <p:spPr>
          <a:xfrm>
            <a:off x="9218427" y="873665"/>
            <a:ext cx="17461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600" b="1" dirty="0">
                <a:solidFill>
                  <a:srgbClr val="193154"/>
                </a:solidFill>
                <a:latin typeface="Gotham Medium" panose="02000604030000020004" pitchFamily="2" charset="0"/>
              </a:rPr>
              <a:t>Integration to </a:t>
            </a:r>
          </a:p>
          <a:p>
            <a:pPr algn="ctr"/>
            <a:r>
              <a:rPr lang="sv-SE" sz="1600" b="1" dirty="0">
                <a:solidFill>
                  <a:srgbClr val="193154"/>
                </a:solidFill>
                <a:latin typeface="Gotham Medium" panose="02000604030000020004" pitchFamily="2" charset="0"/>
              </a:rPr>
              <a:t>UNKNOWN </a:t>
            </a:r>
            <a:r>
              <a:rPr lang="sv-SE" sz="1600" b="1" dirty="0" err="1">
                <a:solidFill>
                  <a:srgbClr val="193154"/>
                </a:solidFill>
                <a:latin typeface="Gotham Medium" panose="02000604030000020004" pitchFamily="2" charset="0"/>
              </a:rPr>
              <a:t>callers</a:t>
            </a:r>
            <a:endParaRPr lang="sv-SE" sz="1600" b="1" dirty="0">
              <a:solidFill>
                <a:srgbClr val="193154"/>
              </a:solidFill>
              <a:latin typeface="Gotham Medium" panose="02000604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91530-4DB8-F24A-94AE-D854AFD8A5C3}"/>
              </a:ext>
            </a:extLst>
          </p:cNvPr>
          <p:cNvSpPr txBox="1"/>
          <p:nvPr/>
        </p:nvSpPr>
        <p:spPr>
          <a:xfrm>
            <a:off x="721661" y="873665"/>
            <a:ext cx="68640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24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OVERVIEW OF REST API 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DDA09-4FA5-D945-B8E8-6E0E7D0C06D3}"/>
              </a:ext>
            </a:extLst>
          </p:cNvPr>
          <p:cNvSpPr/>
          <p:nvPr/>
        </p:nvSpPr>
        <p:spPr>
          <a:xfrm>
            <a:off x="721661" y="1590167"/>
            <a:ext cx="10126526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b="1" dirty="0"/>
              <a:t>REST</a:t>
            </a:r>
            <a:r>
              <a:rPr lang="sv-SE" sz="2000" dirty="0"/>
              <a:t> is short for </a:t>
            </a:r>
            <a:r>
              <a:rPr lang="sv-SE" sz="2000" b="1" dirty="0" err="1"/>
              <a:t>RE</a:t>
            </a:r>
            <a:r>
              <a:rPr lang="sv-SE" sz="2000" dirty="0" err="1"/>
              <a:t>presentational</a:t>
            </a:r>
            <a:r>
              <a:rPr lang="sv-SE" sz="2000" dirty="0"/>
              <a:t> </a:t>
            </a:r>
            <a:r>
              <a:rPr lang="sv-SE" sz="2000" b="1" dirty="0"/>
              <a:t>S</a:t>
            </a:r>
            <a:r>
              <a:rPr lang="sv-SE" sz="2000" dirty="0"/>
              <a:t>tate </a:t>
            </a:r>
            <a:r>
              <a:rPr lang="sv-SE" sz="2000" b="1" dirty="0"/>
              <a:t>T</a:t>
            </a:r>
            <a:r>
              <a:rPr lang="sv-SE" sz="2000" dirty="0"/>
              <a:t>ransfer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Data is </a:t>
            </a:r>
            <a:r>
              <a:rPr lang="sv-SE" sz="2000" dirty="0" err="1"/>
              <a:t>represented</a:t>
            </a:r>
            <a:r>
              <a:rPr lang="sv-SE" sz="2000" dirty="0"/>
              <a:t> as Resources (in </a:t>
            </a:r>
            <a:r>
              <a:rPr lang="sv-SE" sz="2000" dirty="0" err="1"/>
              <a:t>collections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items</a:t>
            </a:r>
            <a:r>
              <a:rPr lang="sv-SE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Requests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b="1" dirty="0" err="1"/>
              <a:t>stateless</a:t>
            </a:r>
            <a:endParaRPr lang="sv-SE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Uses</a:t>
            </a:r>
            <a:r>
              <a:rPr lang="sv-SE" sz="2000" dirty="0"/>
              <a:t> HTTP Verbs as GET, POST, DELETE, PUT (and PATCH)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Responses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usually</a:t>
            </a:r>
            <a:r>
              <a:rPr lang="sv-SE" sz="2000" dirty="0"/>
              <a:t> in JSON format </a:t>
            </a:r>
            <a:r>
              <a:rPr lang="sv-SE" sz="2000" dirty="0" err="1"/>
              <a:t>but</a:t>
            </a:r>
            <a:r>
              <a:rPr lang="sv-SE" sz="2000" dirty="0"/>
              <a:t> </a:t>
            </a:r>
            <a:r>
              <a:rPr lang="sv-SE" sz="2000" dirty="0" err="1"/>
              <a:t>doesn’t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to be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Filters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specified</a:t>
            </a:r>
            <a:r>
              <a:rPr lang="sv-SE" sz="2000" dirty="0"/>
              <a:t> in the </a:t>
            </a:r>
            <a:r>
              <a:rPr lang="sv-SE" sz="2000" dirty="0" err="1"/>
              <a:t>query</a:t>
            </a:r>
            <a:r>
              <a:rPr lang="sv-SE" sz="2000" dirty="0"/>
              <a:t> string and data in the </a:t>
            </a:r>
            <a:r>
              <a:rPr lang="sv-SE" sz="2000" dirty="0" err="1"/>
              <a:t>body</a:t>
            </a:r>
            <a:endParaRPr lang="sv-SE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4047B-9330-424F-87BE-10F9C0AFF66F}"/>
              </a:ext>
            </a:extLst>
          </p:cNvPr>
          <p:cNvSpPr txBox="1"/>
          <p:nvPr/>
        </p:nvSpPr>
        <p:spPr>
          <a:xfrm>
            <a:off x="5333946" y="4938869"/>
            <a:ext cx="6705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sz="1400" dirty="0" err="1">
                <a:latin typeface="Courier" pitchFamily="2" charset="0"/>
              </a:rPr>
              <a:t>https</a:t>
            </a:r>
            <a:r>
              <a:rPr lang="sv-SE" sz="1400" dirty="0">
                <a:latin typeface="Courier" pitchFamily="2" charset="0"/>
                <a:sym typeface="Wingdings" pitchFamily="2" charset="2"/>
              </a:rPr>
              <a:t>://</a:t>
            </a:r>
            <a:r>
              <a:rPr lang="sv-SE" sz="1400" dirty="0" err="1">
                <a:latin typeface="Courier" pitchFamily="2" charset="0"/>
                <a:sym typeface="Wingdings" pitchFamily="2" charset="2"/>
              </a:rPr>
              <a:t>company.com</a:t>
            </a:r>
            <a:r>
              <a:rPr lang="sv-SE" sz="1400" dirty="0">
                <a:latin typeface="Courier" pitchFamily="2" charset="0"/>
                <a:sym typeface="Wingdings" pitchFamily="2" charset="2"/>
              </a:rPr>
              <a:t>/</a:t>
            </a:r>
            <a:r>
              <a:rPr lang="sv-SE" sz="1400" dirty="0" err="1">
                <a:latin typeface="Courier" pitchFamily="2" charset="0"/>
                <a:sym typeface="Wingdings" pitchFamily="2" charset="2"/>
              </a:rPr>
              <a:t>api</a:t>
            </a:r>
            <a:r>
              <a:rPr lang="sv-SE" sz="1400" dirty="0">
                <a:latin typeface="Courier" pitchFamily="2" charset="0"/>
                <a:sym typeface="Wingdings" pitchFamily="2" charset="2"/>
              </a:rPr>
              <a:t>/</a:t>
            </a:r>
            <a:r>
              <a:rPr lang="sv-SE" sz="1400" dirty="0" err="1">
                <a:latin typeface="Courier" pitchFamily="2" charset="0"/>
                <a:sym typeface="Wingdings" pitchFamily="2" charset="2"/>
              </a:rPr>
              <a:t>products</a:t>
            </a:r>
            <a:endParaRPr lang="sv-SE" sz="1400" dirty="0">
              <a:latin typeface="Courier" pitchFamily="2" charset="0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sv-SE" sz="1400" dirty="0" err="1">
                <a:latin typeface="Courier" pitchFamily="2" charset="0"/>
              </a:rPr>
              <a:t>https</a:t>
            </a:r>
            <a:r>
              <a:rPr lang="sv-SE" sz="1400" dirty="0">
                <a:latin typeface="Courier" pitchFamily="2" charset="0"/>
                <a:sym typeface="Wingdings" pitchFamily="2" charset="2"/>
              </a:rPr>
              <a:t>://</a:t>
            </a:r>
            <a:r>
              <a:rPr lang="sv-SE" sz="1400" dirty="0" err="1">
                <a:latin typeface="Courier" pitchFamily="2" charset="0"/>
                <a:sym typeface="Wingdings" pitchFamily="2" charset="2"/>
              </a:rPr>
              <a:t>company.com</a:t>
            </a:r>
            <a:r>
              <a:rPr lang="sv-SE" sz="1400" dirty="0">
                <a:latin typeface="Courier" pitchFamily="2" charset="0"/>
                <a:sym typeface="Wingdings" pitchFamily="2" charset="2"/>
              </a:rPr>
              <a:t>/</a:t>
            </a:r>
            <a:r>
              <a:rPr lang="sv-SE" sz="1400" dirty="0" err="1">
                <a:latin typeface="Courier" pitchFamily="2" charset="0"/>
                <a:sym typeface="Wingdings" pitchFamily="2" charset="2"/>
              </a:rPr>
              <a:t>api</a:t>
            </a:r>
            <a:r>
              <a:rPr lang="sv-SE" sz="1400" dirty="0">
                <a:latin typeface="Courier" pitchFamily="2" charset="0"/>
                <a:sym typeface="Wingdings" pitchFamily="2" charset="2"/>
              </a:rPr>
              <a:t>/</a:t>
            </a:r>
            <a:r>
              <a:rPr lang="sv-SE" sz="1400" dirty="0" err="1">
                <a:latin typeface="Courier" pitchFamily="2" charset="0"/>
                <a:sym typeface="Wingdings" pitchFamily="2" charset="2"/>
              </a:rPr>
              <a:t>products?category</a:t>
            </a:r>
            <a:r>
              <a:rPr lang="sv-SE" sz="1400" dirty="0">
                <a:latin typeface="Courier" pitchFamily="2" charset="0"/>
                <a:sym typeface="Wingdings" pitchFamily="2" charset="2"/>
              </a:rPr>
              <a:t>=</a:t>
            </a:r>
            <a:r>
              <a:rPr lang="sv-SE" sz="1400" dirty="0" err="1">
                <a:latin typeface="Courier" pitchFamily="2" charset="0"/>
                <a:sym typeface="Wingdings" pitchFamily="2" charset="2"/>
              </a:rPr>
              <a:t>dishwashers</a:t>
            </a:r>
            <a:endParaRPr lang="sv-SE" sz="1400" dirty="0">
              <a:latin typeface="Courier" pitchFamily="2" charset="0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sv-SE" sz="1400" dirty="0">
                <a:latin typeface="Courier" pitchFamily="2" charset="0"/>
              </a:rPr>
              <a:t>https</a:t>
            </a:r>
            <a:r>
              <a:rPr lang="sv-SE" sz="1400" dirty="0">
                <a:latin typeface="Courier" pitchFamily="2" charset="0"/>
                <a:sym typeface="Wingdings" pitchFamily="2" charset="2"/>
              </a:rPr>
              <a:t>://company.com/api/products/123</a:t>
            </a:r>
          </a:p>
          <a:p>
            <a:endParaRPr lang="sv-SE" sz="1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9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91530-4DB8-F24A-94AE-D854AFD8A5C3}"/>
              </a:ext>
            </a:extLst>
          </p:cNvPr>
          <p:cNvSpPr txBox="1"/>
          <p:nvPr/>
        </p:nvSpPr>
        <p:spPr>
          <a:xfrm>
            <a:off x="304908" y="1117885"/>
            <a:ext cx="11582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4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COMPARING REST VS RPC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721661" y="1869333"/>
            <a:ext cx="10126526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000" dirty="0"/>
              <a:t>If </a:t>
            </a:r>
            <a:r>
              <a:rPr lang="sv-SE" sz="2000" dirty="0" err="1"/>
              <a:t>we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a e-</a:t>
            </a:r>
            <a:r>
              <a:rPr lang="sv-SE" sz="2000" dirty="0" err="1"/>
              <a:t>commerce</a:t>
            </a:r>
            <a:r>
              <a:rPr lang="sv-SE" sz="2000" dirty="0"/>
              <a:t> API. </a:t>
            </a:r>
            <a:r>
              <a:rPr lang="sv-SE" sz="2000" dirty="0" err="1"/>
              <a:t>How</a:t>
            </a:r>
            <a:r>
              <a:rPr lang="sv-SE" sz="2000" dirty="0"/>
              <a:t> </a:t>
            </a:r>
            <a:r>
              <a:rPr lang="sv-SE" sz="2000" dirty="0" err="1"/>
              <a:t>would</a:t>
            </a:r>
            <a:r>
              <a:rPr lang="sv-SE" sz="2000" dirty="0"/>
              <a:t> </a:t>
            </a:r>
            <a:r>
              <a:rPr lang="sv-SE" sz="2000" dirty="0" err="1"/>
              <a:t>we</a:t>
            </a:r>
            <a:r>
              <a:rPr lang="sv-SE" sz="2000" dirty="0"/>
              <a:t>, </a:t>
            </a:r>
            <a:r>
              <a:rPr lang="sv-SE" sz="2000" dirty="0" err="1"/>
              <a:t>using</a:t>
            </a:r>
            <a:r>
              <a:rPr lang="sv-SE" sz="2000" dirty="0"/>
              <a:t> REST </a:t>
            </a:r>
            <a:r>
              <a:rPr lang="sv-SE" sz="2000" dirty="0" err="1"/>
              <a:t>compared</a:t>
            </a:r>
            <a:r>
              <a:rPr lang="sv-SE" sz="2000" dirty="0"/>
              <a:t> to RPC </a:t>
            </a:r>
            <a:r>
              <a:rPr lang="sv-SE" sz="2000" dirty="0" err="1"/>
              <a:t>accomplish</a:t>
            </a:r>
            <a:r>
              <a:rPr lang="sv-SE" sz="2000" dirty="0"/>
              <a:t> the </a:t>
            </a:r>
            <a:r>
              <a:rPr lang="sv-SE" sz="2000" dirty="0" err="1"/>
              <a:t>following</a:t>
            </a:r>
            <a:r>
              <a:rPr lang="sv-SE" sz="2000" dirty="0"/>
              <a:t> task?</a:t>
            </a:r>
          </a:p>
          <a:p>
            <a:pPr>
              <a:lnSpc>
                <a:spcPct val="150000"/>
              </a:lnSpc>
            </a:pPr>
            <a:endParaRPr lang="sv-SE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sv-SE" sz="2000" dirty="0"/>
              <a:t>Get a list </a:t>
            </a:r>
            <a:r>
              <a:rPr lang="sv-SE" sz="2000" dirty="0" err="1"/>
              <a:t>of</a:t>
            </a:r>
            <a:r>
              <a:rPr lang="sv-SE" sz="2000" dirty="0"/>
              <a:t> all </a:t>
            </a:r>
            <a:r>
              <a:rPr lang="sv-SE" sz="2000" dirty="0" err="1"/>
              <a:t>dishwashers</a:t>
            </a:r>
            <a:r>
              <a:rPr lang="sv-SE" sz="2000" dirty="0"/>
              <a:t> from the API for a </a:t>
            </a:r>
            <a:r>
              <a:rPr lang="sv-SE" sz="2000" dirty="0" err="1"/>
              <a:t>ecommerce</a:t>
            </a:r>
            <a:r>
              <a:rPr lang="sv-SE" sz="2000" dirty="0"/>
              <a:t> mobile </a:t>
            </a:r>
            <a:r>
              <a:rPr lang="sv-SE" sz="2000" dirty="0" err="1"/>
              <a:t>app</a:t>
            </a:r>
            <a:endParaRPr lang="sv-SE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sv-SE" sz="2000" dirty="0"/>
              <a:t>Get </a:t>
            </a:r>
            <a:r>
              <a:rPr lang="sv-SE" sz="2000" dirty="0" err="1"/>
              <a:t>one</a:t>
            </a:r>
            <a:r>
              <a:rPr lang="sv-SE" sz="2000" dirty="0"/>
              <a:t> </a:t>
            </a:r>
            <a:r>
              <a:rPr lang="sv-SE" sz="2000" dirty="0" err="1"/>
              <a:t>product</a:t>
            </a:r>
            <a:r>
              <a:rPr lang="sv-SE" sz="2000" dirty="0"/>
              <a:t>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product</a:t>
            </a:r>
            <a:r>
              <a:rPr lang="sv-SE" sz="2000" dirty="0"/>
              <a:t> ID miele-dishwasher-2018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sv-SE" sz="2000" dirty="0" err="1"/>
              <a:t>Add</a:t>
            </a:r>
            <a:r>
              <a:rPr lang="sv-SE" sz="2000" dirty="0"/>
              <a:t> it to the basket for the </a:t>
            </a:r>
            <a:r>
              <a:rPr lang="sv-SE" sz="2000" dirty="0" err="1"/>
              <a:t>user</a:t>
            </a:r>
            <a:r>
              <a:rPr lang="sv-SE" sz="2000" dirty="0"/>
              <a:t>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username</a:t>
            </a:r>
            <a:r>
              <a:rPr lang="sv-SE" sz="2000" dirty="0"/>
              <a:t> ”</a:t>
            </a:r>
            <a:r>
              <a:rPr lang="sv-SE" sz="2000" dirty="0" err="1"/>
              <a:t>igor</a:t>
            </a:r>
            <a:r>
              <a:rPr lang="sv-SE" sz="2000" dirty="0"/>
              <a:t>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sv-SE" sz="2000" dirty="0"/>
              <a:t>Process the order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48355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CB02F-5479-E140-8E78-9780FF037B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653CE-0CA8-3F47-A822-6C67F5630B70}"/>
              </a:ext>
            </a:extLst>
          </p:cNvPr>
          <p:cNvSpPr/>
          <p:nvPr/>
        </p:nvSpPr>
        <p:spPr>
          <a:xfrm>
            <a:off x="304908" y="289783"/>
            <a:ext cx="11582184" cy="6278433"/>
          </a:xfrm>
          <a:prstGeom prst="rect">
            <a:avLst/>
          </a:prstGeom>
          <a:solidFill>
            <a:srgbClr val="F5F5F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sv-SE" dirty="0">
              <a:sym typeface="Wingdings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91530-4DB8-F24A-94AE-D854AFD8A5C3}"/>
              </a:ext>
            </a:extLst>
          </p:cNvPr>
          <p:cNvSpPr txBox="1"/>
          <p:nvPr/>
        </p:nvSpPr>
        <p:spPr>
          <a:xfrm>
            <a:off x="304908" y="848726"/>
            <a:ext cx="11582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400" b="1" spc="300" dirty="0">
                <a:solidFill>
                  <a:srgbClr val="00AEEF"/>
                </a:solidFill>
                <a:latin typeface="Gotham Medium" panose="02000604030000020004" pitchFamily="2" charset="0"/>
              </a:rPr>
              <a:t>USING RPC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5556B5-9AE5-F844-9D1C-9720AB490658}"/>
              </a:ext>
            </a:extLst>
          </p:cNvPr>
          <p:cNvSpPr/>
          <p:nvPr/>
        </p:nvSpPr>
        <p:spPr>
          <a:xfrm>
            <a:off x="721661" y="1869333"/>
            <a:ext cx="10126526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2400" dirty="0"/>
              <a:t>GET  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api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GetProductsInCategory?name</a:t>
            </a:r>
            <a:r>
              <a:rPr lang="sv-SE" sz="2400" dirty="0">
                <a:sym typeface="Wingdings" pitchFamily="2" charset="2"/>
              </a:rPr>
              <a:t>=</a:t>
            </a:r>
            <a:r>
              <a:rPr lang="sv-SE" sz="2400" dirty="0" err="1">
                <a:sym typeface="Wingdings" pitchFamily="2" charset="2"/>
              </a:rPr>
              <a:t>dishwashers</a:t>
            </a:r>
            <a:endParaRPr lang="sv-SE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2400" dirty="0"/>
              <a:t>GET  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api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GetProductByName?name</a:t>
            </a:r>
            <a:r>
              <a:rPr lang="sv-SE" sz="2400" dirty="0">
                <a:sym typeface="Wingdings" pitchFamily="2" charset="2"/>
              </a:rPr>
              <a:t>=</a:t>
            </a:r>
            <a:r>
              <a:rPr lang="sv-SE" sz="2400" dirty="0"/>
              <a:t>miele-dishwaser-2018</a:t>
            </a:r>
            <a:endParaRPr lang="sv-SE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2400" dirty="0">
                <a:sym typeface="Wingdings" pitchFamily="2" charset="2"/>
              </a:rPr>
              <a:t>POST /</a:t>
            </a:r>
            <a:r>
              <a:rPr lang="sv-SE" sz="2400" dirty="0" err="1">
                <a:sym typeface="Wingdings" pitchFamily="2" charset="2"/>
              </a:rPr>
              <a:t>api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AddItemToBasket?product</a:t>
            </a:r>
            <a:r>
              <a:rPr lang="sv-SE" sz="2400" dirty="0">
                <a:sym typeface="Wingdings" pitchFamily="2" charset="2"/>
              </a:rPr>
              <a:t>=</a:t>
            </a:r>
            <a:r>
              <a:rPr lang="sv-SE" sz="2400" dirty="0"/>
              <a:t>miele-dishwaser-2018</a:t>
            </a:r>
            <a:r>
              <a:rPr lang="sv-SE" sz="2400" dirty="0">
                <a:sym typeface="Wingdings" pitchFamily="2" charset="2"/>
              </a:rPr>
              <a:t>&amp;user=</a:t>
            </a:r>
            <a:r>
              <a:rPr lang="sv-SE" sz="2400" dirty="0" err="1">
                <a:sym typeface="Wingdings" pitchFamily="2" charset="2"/>
              </a:rPr>
              <a:t>igor</a:t>
            </a:r>
            <a:endParaRPr lang="sv-SE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2400" dirty="0">
                <a:sym typeface="Wingdings" pitchFamily="2" charset="2"/>
              </a:rPr>
              <a:t>POST /</a:t>
            </a:r>
            <a:r>
              <a:rPr lang="sv-SE" sz="2400" dirty="0" err="1">
                <a:sym typeface="Wingdings" pitchFamily="2" charset="2"/>
              </a:rPr>
              <a:t>api</a:t>
            </a:r>
            <a:r>
              <a:rPr lang="sv-SE" sz="2400" dirty="0">
                <a:sym typeface="Wingdings" pitchFamily="2" charset="2"/>
              </a:rPr>
              <a:t>/</a:t>
            </a:r>
            <a:r>
              <a:rPr lang="sv-SE" sz="2400" dirty="0" err="1">
                <a:sym typeface="Wingdings" pitchFamily="2" charset="2"/>
              </a:rPr>
              <a:t>CreateOrderFromBasket?user</a:t>
            </a:r>
            <a:r>
              <a:rPr lang="sv-SE" sz="2400" dirty="0">
                <a:sym typeface="Wingdings" pitchFamily="2" charset="2"/>
              </a:rPr>
              <a:t>=</a:t>
            </a:r>
            <a:r>
              <a:rPr lang="sv-SE" sz="2400" dirty="0" err="1">
                <a:sym typeface="Wingdings" pitchFamily="2" charset="2"/>
              </a:rPr>
              <a:t>igor</a:t>
            </a:r>
            <a:endParaRPr lang="sv-SE" sz="2400" dirty="0"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415314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32443020844A54A878F5D28DA8653ED" ma:contentTypeVersion="4" ma:contentTypeDescription="Skapa ett nytt dokument." ma:contentTypeScope="" ma:versionID="97767c2182f6bb48ec7566717c32e9d7">
  <xsd:schema xmlns:xsd="http://www.w3.org/2001/XMLSchema" xmlns:xs="http://www.w3.org/2001/XMLSchema" xmlns:p="http://schemas.microsoft.com/office/2006/metadata/properties" xmlns:ns2="1c10b39f-3acf-4f4e-bf8b-9b256ac32797" xmlns:ns3="30129ad5-08e3-46f7-ae31-a98d64458273" targetNamespace="http://schemas.microsoft.com/office/2006/metadata/properties" ma:root="true" ma:fieldsID="ae6d5618a7a7afe42ab8a5999c4dc748" ns2:_="" ns3:_="">
    <xsd:import namespace="1c10b39f-3acf-4f4e-bf8b-9b256ac32797"/>
    <xsd:import namespace="30129ad5-08e3-46f7-ae31-a98d644582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0b39f-3acf-4f4e-bf8b-9b256ac327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29ad5-08e3-46f7-ae31-a98d6445827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D6DC6-E348-4FAD-8922-28726231AA0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0AE60A7-D605-4E3F-A0A6-66457DBBCF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90B626-A541-4E2D-8E20-806A4266F2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10b39f-3acf-4f4e-bf8b-9b256ac32797"/>
    <ds:schemaRef ds:uri="30129ad5-08e3-46f7-ae31-a98d64458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7608</TotalTime>
  <Words>1028</Words>
  <Application>Microsoft Macintosh PowerPoint</Application>
  <PresentationFormat>Widescreen</PresentationFormat>
  <Paragraphs>172</Paragraphs>
  <Slides>28</Slides>
  <Notes>24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Gotham Bold</vt:lpstr>
      <vt:lpstr>Gotham Book</vt:lpstr>
      <vt:lpstr>Gotham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Jonas Stensved</cp:lastModifiedBy>
  <cp:revision>200</cp:revision>
  <dcterms:modified xsi:type="dcterms:W3CDTF">2018-04-26T08:23:55Z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0x010100032443020844A54A878F5D28DA8653ED</vt:lpwstr>
  </property>
</Properties>
</file>